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1459" r:id="rId2"/>
    <p:sldId id="1464" r:id="rId3"/>
    <p:sldId id="1461" r:id="rId4"/>
    <p:sldId id="1457" r:id="rId5"/>
    <p:sldId id="1390" r:id="rId6"/>
    <p:sldId id="1421" r:id="rId7"/>
    <p:sldId id="1420" r:id="rId8"/>
    <p:sldId id="1450" r:id="rId9"/>
    <p:sldId id="1298" r:id="rId10"/>
    <p:sldId id="1448" r:id="rId11"/>
    <p:sldId id="1449" r:id="rId12"/>
    <p:sldId id="1445" r:id="rId13"/>
    <p:sldId id="1438" r:id="rId14"/>
    <p:sldId id="1444" r:id="rId15"/>
    <p:sldId id="1442" r:id="rId16"/>
    <p:sldId id="1443" r:id="rId17"/>
    <p:sldId id="1406" r:id="rId18"/>
    <p:sldId id="1426" r:id="rId19"/>
    <p:sldId id="1427" r:id="rId20"/>
    <p:sldId id="1429" r:id="rId21"/>
    <p:sldId id="1404" r:id="rId22"/>
  </p:sldIdLst>
  <p:sldSz cx="9144000" cy="6858000" type="letter"/>
  <p:notesSz cx="10233025" cy="710247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7262" indent="-3015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76112" indent="-619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464962" indent="-93644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953809" indent="-12538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529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634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740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847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91">
          <p15:clr>
            <a:srgbClr val="A4A3A4"/>
          </p15:clr>
        </p15:guide>
        <p15:guide id="2" orient="horz" pos="146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pos="112">
          <p15:clr>
            <a:srgbClr val="A4A3A4"/>
          </p15:clr>
        </p15:guide>
        <p15:guide id="6" pos="2881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39">
          <p15:clr>
            <a:srgbClr val="A4A3A4"/>
          </p15:clr>
        </p15:guide>
        <p15:guide id="2" orient="horz" pos="125">
          <p15:clr>
            <a:srgbClr val="A4A3A4"/>
          </p15:clr>
        </p15:guide>
        <p15:guide id="3" pos="3223">
          <p15:clr>
            <a:srgbClr val="A4A3A4"/>
          </p15:clr>
        </p15:guide>
        <p15:guide id="4" pos="572">
          <p15:clr>
            <a:srgbClr val="A4A3A4"/>
          </p15:clr>
        </p15:guide>
        <p15:guide id="5" pos="58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E0"/>
    <a:srgbClr val="FFECEC"/>
    <a:srgbClr val="F08080"/>
    <a:srgbClr val="CD5C5C"/>
    <a:srgbClr val="90EE90"/>
    <a:srgbClr val="9ACD32"/>
    <a:srgbClr val="408000"/>
    <a:srgbClr val="69C75B"/>
    <a:srgbClr val="9CECAC"/>
    <a:srgbClr val="97E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82449" autoAdjust="0"/>
  </p:normalViewPr>
  <p:slideViewPr>
    <p:cSldViewPr snapToGrid="0" snapToObjects="1">
      <p:cViewPr varScale="1">
        <p:scale>
          <a:sx n="100" d="100"/>
          <a:sy n="100" d="100"/>
        </p:scale>
        <p:origin x="3048" y="168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235" d="100"/>
          <a:sy n="235" d="100"/>
        </p:scale>
        <p:origin x="-128" y="-224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8B3BA53-3197-3045-B990-D78884AAEB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269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645923"/>
            <a:ext cx="8615502" cy="64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-189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/>
              <a:t>test1</a:t>
            </a:r>
          </a:p>
          <a:p>
            <a:pPr lvl="0"/>
            <a:r>
              <a:rPr lang="de-DE" noProof="0"/>
              <a:t>test2</a:t>
            </a:r>
          </a:p>
          <a:p>
            <a:pPr lvl="0"/>
            <a:r>
              <a:rPr lang="de-DE" noProof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1528505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charset="0"/>
      <a:defRPr sz="1400" i="1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742796" indent="-28569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2pPr>
    <a:lvl3pPr marL="1142765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3pPr>
    <a:lvl4pPr marL="1599871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4pPr>
    <a:lvl5pPr marL="2056976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5pPr>
    <a:lvl6pPr marL="2443001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1601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203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8804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9175" y="244475"/>
            <a:ext cx="8524875" cy="6392863"/>
          </a:xfrm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0" i="0">
                <a:latin typeface="Arial" charset="0"/>
              </a:rPr>
              <a:t> </a:t>
            </a:r>
            <a:endParaRPr lang="de-DE" b="0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831850"/>
            <a:ext cx="8199438" cy="614997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81" y="198619"/>
            <a:ext cx="8417270" cy="430887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i="0"/>
              <a:t> </a:t>
            </a:r>
            <a:endParaRPr lang="de-DE" b="0" i="0"/>
          </a:p>
        </p:txBody>
      </p:sp>
    </p:spTree>
    <p:extLst>
      <p:ext uri="{BB962C8B-B14F-4D97-AF65-F5344CB8AC3E}">
        <p14:creationId xmlns:p14="http://schemas.microsoft.com/office/powerpoint/2010/main" val="30979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65225" y="-189"/>
            <a:ext cx="8837054" cy="430887"/>
          </a:xfrm>
        </p:spPr>
        <p:txBody>
          <a:bodyPr/>
          <a:lstStyle/>
          <a:p>
            <a:pPr lvl="0"/>
            <a:r>
              <a:rPr lang="en-US" b="0" i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2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900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="0" i="0" kern="1200">
                <a:solidFill>
                  <a:schemeClr val="tx1"/>
                </a:solidFill>
                <a:effectLst/>
                <a:latin typeface="Palatino" pitchFamily="18" charset="0"/>
                <a:ea typeface="ＭＳ Ｐゴシック" charset="0"/>
                <a:cs typeface="ＭＳ Ｐゴシック" charset="0"/>
              </a:rPr>
              <a:t> </a:t>
            </a:r>
            <a:endParaRPr lang="de-DE" b="0" i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5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i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3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endParaRPr lang="en-US" b="0" i="0"/>
          </a:p>
        </p:txBody>
      </p:sp>
    </p:spTree>
    <p:extLst>
      <p:ext uri="{BB962C8B-B14F-4D97-AF65-F5344CB8AC3E}">
        <p14:creationId xmlns:p14="http://schemas.microsoft.com/office/powerpoint/2010/main" val="9933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900"/>
          </a:xfrm>
          <a:noFill/>
          <a:ln w="9525"/>
        </p:spPr>
        <p:txBody>
          <a:bodyPr/>
          <a:lstStyle/>
          <a:p>
            <a:r>
              <a:rPr lang="de-DE" i="0">
                <a:latin typeface="Arial" pitchFamily="-10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39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900"/>
          </a:xfrm>
          <a:noFill/>
          <a:ln w="9525"/>
        </p:spPr>
        <p:txBody>
          <a:bodyPr/>
          <a:lstStyle/>
          <a:p>
            <a:r>
              <a:rPr lang="de-DE" b="0" i="0">
                <a:latin typeface="Arial" pitchFamily="-10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88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i="0" baseline="0"/>
              <a:t> </a:t>
            </a: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644472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4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="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4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478" y="198527"/>
            <a:ext cx="9832191" cy="738664"/>
          </a:xfrm>
          <a:noFill/>
          <a:ln w="9525"/>
        </p:spPr>
        <p:txBody>
          <a:bodyPr/>
          <a:lstStyle/>
          <a:p>
            <a:pPr lvl="0"/>
            <a:r>
              <a:rPr lang="en-US" sz="1400" b="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endParaRPr lang="en-US" sz="1200" b="0" i="0" kern="120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52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786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lvl="0"/>
            <a:r>
              <a:rPr lang="en-US" b="0" i="0"/>
              <a:t> </a:t>
            </a:r>
            <a:endParaRPr lang="de-DE" b="0" i="0"/>
          </a:p>
        </p:txBody>
      </p:sp>
    </p:spTree>
    <p:extLst>
      <p:ext uri="{BB962C8B-B14F-4D97-AF65-F5344CB8AC3E}">
        <p14:creationId xmlns:p14="http://schemas.microsoft.com/office/powerpoint/2010/main" val="33434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53" y="198527"/>
            <a:ext cx="9701162" cy="646331"/>
          </a:xfrm>
          <a:noFill/>
          <a:ln w="9525"/>
        </p:spPr>
        <p:txBody>
          <a:bodyPr/>
          <a:lstStyle/>
          <a:p>
            <a:pPr lvl="0"/>
            <a:endParaRPr lang="de-DE" b="0" i="0" u="none" baseline="0" dirty="0" err="1"/>
          </a:p>
        </p:txBody>
      </p:sp>
    </p:spTree>
    <p:extLst>
      <p:ext uri="{BB962C8B-B14F-4D97-AF65-F5344CB8AC3E}">
        <p14:creationId xmlns:p14="http://schemas.microsoft.com/office/powerpoint/2010/main" val="355871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46113"/>
            <a:ext cx="8615362" cy="646271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53" y="198527"/>
            <a:ext cx="9701162" cy="646331"/>
          </a:xfrm>
          <a:noFill/>
          <a:ln w="9525"/>
        </p:spPr>
        <p:txBody>
          <a:bodyPr/>
          <a:lstStyle/>
          <a:p>
            <a:pPr lvl="0"/>
            <a:r>
              <a:rPr lang="en-US" sz="1400" b="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endParaRPr lang="de-DE" b="0" i="0" baseline="0" dirty="0" err="1"/>
          </a:p>
        </p:txBody>
      </p:sp>
    </p:spTree>
    <p:extLst>
      <p:ext uri="{BB962C8B-B14F-4D97-AF65-F5344CB8AC3E}">
        <p14:creationId xmlns:p14="http://schemas.microsoft.com/office/powerpoint/2010/main" val="18586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833438"/>
            <a:ext cx="8197850" cy="6148387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37" y="198438"/>
            <a:ext cx="9269090" cy="800219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1400" b="0" i="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endParaRPr lang="en-US" sz="1300" b="0" i="0" kern="12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28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199437" cy="61515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1" cy="861774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i="0">
                <a:latin typeface="Arial" pitchFamily="-10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26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199437" cy="61515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565" y="198438"/>
            <a:ext cx="9884450" cy="2000548"/>
          </a:xfrm>
          <a:noFill/>
          <a:ln w="9525"/>
        </p:spPr>
        <p:txBody>
          <a:bodyPr/>
          <a:lstStyle/>
          <a:p>
            <a:pPr lvl="0"/>
            <a:r>
              <a:rPr lang="en-US" sz="1300" b="0" i="0" kern="1200"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92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199437" cy="61515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1" cy="215900"/>
          </a:xfrm>
          <a:noFill/>
          <a:ln w="9525"/>
        </p:spPr>
        <p:txBody>
          <a:bodyPr/>
          <a:lstStyle/>
          <a:p>
            <a:pPr lvl="0"/>
            <a:r>
              <a:rPr lang="en-US" b="0" i="0">
                <a:latin typeface="Arial" pitchFamily="-106" charset="0"/>
              </a:rPr>
              <a:t> </a:t>
            </a:r>
            <a:endParaRPr lang="de-DE" b="0" i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4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0" y="198438"/>
            <a:ext cx="8396288" cy="2159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0" i="0">
                <a:latin typeface="Arial" charset="0"/>
              </a:rPr>
              <a:t> </a:t>
            </a:r>
            <a:endParaRPr lang="de-DE" b="0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1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1822" y="1559448"/>
            <a:ext cx="5361663" cy="2077492"/>
          </a:xfrm>
        </p:spPr>
        <p:txBody>
          <a:bodyPr/>
          <a:lstStyle>
            <a:lvl1pPr marL="288866" indent="-288866">
              <a:spcAft>
                <a:spcPts val="0"/>
              </a:spcAft>
              <a:buSzPct val="80000"/>
              <a:defRPr sz="3200"/>
            </a:lvl1pPr>
            <a:lvl2pPr marL="288866" indent="-287278">
              <a:spcAft>
                <a:spcPts val="0"/>
              </a:spcAft>
              <a:buSzPct val="80000"/>
              <a:defRPr sz="3200"/>
            </a:lvl2pPr>
            <a:lvl3pPr marL="452345" indent="-304737">
              <a:spcAft>
                <a:spcPts val="0"/>
              </a:spcAft>
              <a:defRPr sz="2800"/>
            </a:lvl3pPr>
            <a:lvl4pPr marL="565033" indent="-233315"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852224-8EC7-EA42-82AA-61657F3E7B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24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1" y="14290"/>
            <a:ext cx="7940487" cy="52322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3609" y="1303899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21306" y="1303899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68A1-9452-F54D-AF82-C83F5A5B38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798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01" indent="0">
              <a:buNone/>
              <a:defRPr sz="2100" b="1"/>
            </a:lvl2pPr>
            <a:lvl3pPr marL="977200" indent="0">
              <a:buNone/>
              <a:defRPr sz="1900" b="1"/>
            </a:lvl3pPr>
            <a:lvl4pPr marL="1465802" indent="0">
              <a:buNone/>
              <a:defRPr sz="1700" b="1"/>
            </a:lvl4pPr>
            <a:lvl5pPr marL="1954402" indent="0">
              <a:buNone/>
              <a:defRPr sz="1700" b="1"/>
            </a:lvl5pPr>
            <a:lvl6pPr marL="2443001" indent="0">
              <a:buNone/>
              <a:defRPr sz="1700" b="1"/>
            </a:lvl6pPr>
            <a:lvl7pPr marL="2931601" indent="0">
              <a:buNone/>
              <a:defRPr sz="1700" b="1"/>
            </a:lvl7pPr>
            <a:lvl8pPr marL="3420203" indent="0">
              <a:buNone/>
              <a:defRPr sz="1700" b="1"/>
            </a:lvl8pPr>
            <a:lvl9pPr marL="3908804" indent="0">
              <a:buNone/>
              <a:defRPr sz="17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798" y="2175320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704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01" indent="0">
              <a:buNone/>
              <a:defRPr sz="2100" b="1"/>
            </a:lvl2pPr>
            <a:lvl3pPr marL="977200" indent="0">
              <a:buNone/>
              <a:defRPr sz="1900" b="1"/>
            </a:lvl3pPr>
            <a:lvl4pPr marL="1465802" indent="0">
              <a:buNone/>
              <a:defRPr sz="1700" b="1"/>
            </a:lvl4pPr>
            <a:lvl5pPr marL="1954402" indent="0">
              <a:buNone/>
              <a:defRPr sz="1700" b="1"/>
            </a:lvl5pPr>
            <a:lvl6pPr marL="2443001" indent="0">
              <a:buNone/>
              <a:defRPr sz="1700" b="1"/>
            </a:lvl6pPr>
            <a:lvl7pPr marL="2931601" indent="0">
              <a:buNone/>
              <a:defRPr sz="1700" b="1"/>
            </a:lvl7pPr>
            <a:lvl8pPr marL="3420203" indent="0">
              <a:buNone/>
              <a:defRPr sz="1700" b="1"/>
            </a:lvl8pPr>
            <a:lvl9pPr marL="3908804" indent="0">
              <a:buNone/>
              <a:defRPr sz="17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704" y="2175320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1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D7F6-B858-B84A-9C2D-B4639E9465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7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547" y="4800934"/>
            <a:ext cx="4904419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547" y="612265"/>
            <a:ext cx="7287101" cy="523220"/>
          </a:xfrm>
        </p:spPr>
        <p:txBody>
          <a:bodyPr/>
          <a:lstStyle>
            <a:lvl1pPr marL="0" indent="0">
              <a:buNone/>
              <a:defRPr sz="3400"/>
            </a:lvl1pPr>
            <a:lvl2pPr marL="488601" indent="0">
              <a:buNone/>
              <a:defRPr sz="3000"/>
            </a:lvl2pPr>
            <a:lvl3pPr marL="977200" indent="0">
              <a:buNone/>
              <a:defRPr sz="2600"/>
            </a:lvl3pPr>
            <a:lvl4pPr marL="1465802" indent="0">
              <a:buNone/>
              <a:defRPr sz="2100"/>
            </a:lvl4pPr>
            <a:lvl5pPr marL="1954402" indent="0">
              <a:buNone/>
              <a:defRPr sz="2100"/>
            </a:lvl5pPr>
            <a:lvl6pPr marL="2443001" indent="0">
              <a:buNone/>
              <a:defRPr sz="2100"/>
            </a:lvl6pPr>
            <a:lvl7pPr marL="2931601" indent="0">
              <a:buNone/>
              <a:defRPr sz="2100"/>
            </a:lvl7pPr>
            <a:lvl8pPr marL="3420203" indent="0">
              <a:buNone/>
              <a:defRPr sz="2100"/>
            </a:lvl8pPr>
            <a:lvl9pPr marL="3908804" indent="0">
              <a:buNone/>
              <a:defRPr sz="21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546" y="5367836"/>
            <a:ext cx="3618990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601" indent="0">
              <a:buNone/>
              <a:defRPr sz="1300"/>
            </a:lvl2pPr>
            <a:lvl3pPr marL="977200" indent="0">
              <a:buNone/>
              <a:defRPr sz="1100"/>
            </a:lvl3pPr>
            <a:lvl4pPr marL="1465802" indent="0">
              <a:buNone/>
              <a:defRPr sz="1000"/>
            </a:lvl4pPr>
            <a:lvl5pPr marL="1954402" indent="0">
              <a:buNone/>
              <a:defRPr sz="1000"/>
            </a:lvl5pPr>
            <a:lvl6pPr marL="2443001" indent="0">
              <a:buNone/>
              <a:defRPr sz="1000"/>
            </a:lvl6pPr>
            <a:lvl7pPr marL="2931601" indent="0">
              <a:buNone/>
              <a:defRPr sz="1000"/>
            </a:lvl7pPr>
            <a:lvl8pPr marL="3420203" indent="0">
              <a:buNone/>
              <a:defRPr sz="1000"/>
            </a:lvl8pPr>
            <a:lvl9pPr marL="3908804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B529-FFE9-214C-BE79-EE4AF6C357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98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606" y="270507"/>
            <a:ext cx="7940487" cy="52322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3610" y="1303903"/>
            <a:ext cx="7413507" cy="461665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38955" y="6575426"/>
            <a:ext cx="219320" cy="2172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049C-A27E-E140-966C-4525D3A57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4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1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Rectangle 1"/>
          <p:cNvSpPr/>
          <p:nvPr userDrawn="1"/>
        </p:nvSpPr>
        <p:spPr>
          <a:xfrm>
            <a:off x="177802" y="6594475"/>
            <a:ext cx="146364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>
                <a:solidFill>
                  <a:srgbClr val="A6A6A6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</p:spTree>
    <p:extLst>
      <p:ext uri="{BB962C8B-B14F-4D97-AF65-F5344CB8AC3E}">
        <p14:creationId xmlns:p14="http://schemas.microsoft.com/office/powerpoint/2010/main" val="42001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44508"/>
            <a:ext cx="753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Rectangle 1"/>
          <p:cNvSpPr/>
          <p:nvPr userDrawn="1"/>
        </p:nvSpPr>
        <p:spPr>
          <a:xfrm>
            <a:off x="177802" y="6594475"/>
            <a:ext cx="146364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>
                <a:solidFill>
                  <a:srgbClr val="A6A6A6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</p:spTree>
    <p:extLst>
      <p:ext uri="{BB962C8B-B14F-4D97-AF65-F5344CB8AC3E}">
        <p14:creationId xmlns:p14="http://schemas.microsoft.com/office/powerpoint/2010/main" val="10083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77802" y="75286"/>
            <a:ext cx="70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Rectangle 1"/>
          <p:cNvSpPr/>
          <p:nvPr userDrawn="1"/>
        </p:nvSpPr>
        <p:spPr>
          <a:xfrm>
            <a:off x="177802" y="6594475"/>
            <a:ext cx="146364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>
                <a:solidFill>
                  <a:srgbClr val="A6A6A6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</p:spTree>
    <p:extLst>
      <p:ext uri="{BB962C8B-B14F-4D97-AF65-F5344CB8AC3E}">
        <p14:creationId xmlns:p14="http://schemas.microsoft.com/office/powerpoint/2010/main" val="2098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34)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1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5F8F-2B08-7C4E-848B-142F51143E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8" y="2304900"/>
            <a:ext cx="6300488" cy="418384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9" y="3869576"/>
            <a:ext cx="5665886" cy="244411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4703763" y="1303340"/>
            <a:ext cx="4191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44463" indent="-142875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330200" indent="-182563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82600" indent="-150813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658813" indent="-174625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116013" indent="-174625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573213" indent="-174625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030413" indent="-174625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487613" indent="-174625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de-DE" sz="3200">
                <a:latin typeface="Calibri" charset="0"/>
                <a:cs typeface="Calibri" charset="0"/>
              </a:rPr>
              <a:t>Textmasterformate durch Klicken bearbeiten</a:t>
            </a:r>
          </a:p>
          <a:p>
            <a:pPr lvl="1">
              <a:buSzPct val="120000"/>
              <a:buFontTx/>
              <a:buChar char="•"/>
              <a:defRPr/>
            </a:pPr>
            <a:r>
              <a:rPr lang="de-DE" sz="2800">
                <a:latin typeface="Calibri" charset="0"/>
                <a:cs typeface="Calibri" charset="0"/>
              </a:rPr>
              <a:t>Zweite Ebene</a:t>
            </a:r>
          </a:p>
          <a:p>
            <a:pPr lvl="2">
              <a:buFontTx/>
              <a:buChar char="–"/>
              <a:defRPr/>
            </a:pPr>
            <a:r>
              <a:rPr lang="de-DE" sz="2400">
                <a:latin typeface="Calibri" charset="0"/>
                <a:cs typeface="Calibri" charset="0"/>
              </a:rPr>
              <a:t>Dritte Ebene</a:t>
            </a:r>
          </a:p>
          <a:p>
            <a:pPr lvl="3">
              <a:buSzPct val="89000"/>
              <a:buFontTx/>
              <a:buChar char="•"/>
              <a:defRPr/>
            </a:pPr>
            <a:r>
              <a:rPr lang="de-DE" sz="2000">
                <a:latin typeface="Calibri" charset="0"/>
                <a:cs typeface="Calibri" charset="0"/>
              </a:rPr>
              <a:t>Vierte Ebene</a:t>
            </a:r>
          </a:p>
          <a:p>
            <a:pPr lvl="4">
              <a:buSzPct val="75000"/>
              <a:buFontTx/>
              <a:buChar char="–"/>
              <a:defRPr/>
            </a:pPr>
            <a:r>
              <a:rPr lang="de-DE" sz="2000">
                <a:latin typeface="Calibri" charset="0"/>
                <a:cs typeface="Calibri" charset="0"/>
              </a:rPr>
              <a:t>Fünfte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591" y="1165016"/>
            <a:ext cx="7348165" cy="224676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1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1679-DE10-8D41-9F27-3ABD8BF7D0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59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2" y="4407330"/>
            <a:ext cx="11942241" cy="661720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4" y="2907451"/>
            <a:ext cx="4917568" cy="323165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601" indent="0">
              <a:buNone/>
              <a:defRPr sz="1900"/>
            </a:lvl2pPr>
            <a:lvl3pPr marL="977200" indent="0">
              <a:buNone/>
              <a:defRPr sz="1700"/>
            </a:lvl3pPr>
            <a:lvl4pPr marL="1465802" indent="0">
              <a:buNone/>
              <a:defRPr sz="1500"/>
            </a:lvl4pPr>
            <a:lvl5pPr marL="1954402" indent="0">
              <a:buNone/>
              <a:defRPr sz="1500"/>
            </a:lvl5pPr>
            <a:lvl6pPr marL="2443001" indent="0">
              <a:buNone/>
              <a:defRPr sz="1500"/>
            </a:lvl6pPr>
            <a:lvl7pPr marL="2931601" indent="0">
              <a:buNone/>
              <a:defRPr sz="1500"/>
            </a:lvl7pPr>
            <a:lvl8pPr marL="3420203" indent="0">
              <a:buNone/>
              <a:defRPr sz="1500"/>
            </a:lvl8pPr>
            <a:lvl9pPr marL="3908804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11A7-FD56-BA41-84FC-DD41AEB88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22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4290"/>
            <a:ext cx="800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2" y="1303340"/>
            <a:ext cx="73481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5305" y="6594475"/>
            <a:ext cx="219320" cy="21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8B87D889-8F00-CE43-8991-E8BBBBBC80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0" r:id="rId2"/>
    <p:sldLayoutId id="2147484036" r:id="rId3"/>
    <p:sldLayoutId id="2147484035" r:id="rId4"/>
    <p:sldLayoutId id="2147484034" r:id="rId5"/>
    <p:sldLayoutId id="2147484021" r:id="rId6"/>
    <p:sldLayoutId id="2147484030" r:id="rId7"/>
    <p:sldLayoutId id="2147484031" r:id="rId8"/>
    <p:sldLayoutId id="2147484022" r:id="rId9"/>
    <p:sldLayoutId id="2147484023" r:id="rId10"/>
    <p:sldLayoutId id="2147484024" r:id="rId11"/>
    <p:sldLayoutId id="2147484026" r:id="rId12"/>
    <p:sldLayoutId id="2147484032" r:id="rId13"/>
  </p:sldLayoutIdLst>
  <p:hf hdr="0" ftr="0" dt="0"/>
  <p:txStyles>
    <p:titleStyle>
      <a:lvl1pPr algn="l" defTabSz="861835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l" defTabSz="861835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861835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861835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861835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5pPr>
      <a:lvl6pPr marL="488601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200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58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4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829" indent="-342829" algn="l" defTabSz="861835" rtl="0" eaLnBrk="0" fontAlgn="base" hangingPunct="0">
        <a:spcBef>
          <a:spcPct val="0"/>
        </a:spcBef>
        <a:spcAft>
          <a:spcPts val="600"/>
        </a:spcAft>
        <a:buChar char="•"/>
        <a:defRPr sz="30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339656" indent="-338067" algn="l" defTabSz="861835" rtl="0" eaLnBrk="0" fontAlgn="base" hangingPunct="0">
        <a:spcBef>
          <a:spcPct val="0"/>
        </a:spcBef>
        <a:spcAft>
          <a:spcPts val="600"/>
        </a:spcAft>
        <a:buSzPct val="120000"/>
        <a:buChar char="•"/>
        <a:defRPr sz="3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330132" indent="-182526" algn="l" defTabSz="861835" rtl="0" eaLnBrk="0" fontAlgn="base" hangingPunct="0">
        <a:spcBef>
          <a:spcPct val="0"/>
        </a:spcBef>
        <a:spcAft>
          <a:spcPts val="600"/>
        </a:spcAft>
        <a:buChar char="–"/>
        <a:defRPr sz="26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482501" indent="-150782" algn="l" defTabSz="861835" rtl="0" eaLnBrk="0" fontAlgn="base" hangingPunct="0">
        <a:spcBef>
          <a:spcPct val="0"/>
        </a:spcBef>
        <a:spcAft>
          <a:spcPts val="600"/>
        </a:spcAft>
        <a:buSzPct val="89000"/>
        <a:buChar char="•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658677" indent="-174589" algn="l" defTabSz="861835" rtl="0" eaLnBrk="0" fontAlgn="base" hangingPunct="0">
        <a:spcBef>
          <a:spcPct val="0"/>
        </a:spcBef>
        <a:spcAft>
          <a:spcPts val="600"/>
        </a:spcAft>
        <a:buSzPct val="75000"/>
        <a:buChar char="–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1148550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1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57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353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0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03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04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3770" y="4167999"/>
            <a:ext cx="419646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1835">
              <a:lnSpc>
                <a:spcPct val="90000"/>
              </a:lnSpc>
              <a:defRPr/>
            </a:pPr>
            <a:r>
              <a:rPr lang="en-US" sz="3600" kern="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Wolfgang Gatterbauer </a:t>
            </a:r>
          </a:p>
        </p:txBody>
      </p:sp>
      <p:sp>
        <p:nvSpPr>
          <p:cNvPr id="16387" name="McK Footnote"/>
          <p:cNvSpPr txBox="1">
            <a:spLocks noChangeArrowheads="1"/>
          </p:cNvSpPr>
          <p:nvPr/>
        </p:nvSpPr>
        <p:spPr bwMode="auto">
          <a:xfrm>
            <a:off x="3570227" y="6294995"/>
            <a:ext cx="250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215900" indent="-269875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6A6A6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  <p:pic>
        <p:nvPicPr>
          <p:cNvPr id="4" name="Picture 3" descr="COLOR-TEPPER-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10" y="6053682"/>
            <a:ext cx="1507786" cy="74296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1975" y="2346412"/>
            <a:ext cx="80200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defTabSz="86183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6400">
                <a:latin typeface="Calibri" charset="0"/>
              </a:rPr>
              <a:t>Databases will visualize </a:t>
            </a:r>
            <a:br>
              <a:rPr lang="en-US" sz="6400">
                <a:latin typeface="Calibri" charset="0"/>
              </a:rPr>
            </a:br>
            <a:r>
              <a:rPr lang="en-US" sz="6400">
                <a:latin typeface="Calibri" charset="0"/>
              </a:rPr>
              <a:t>queries too</a:t>
            </a:r>
          </a:p>
        </p:txBody>
      </p:sp>
      <p:pic>
        <p:nvPicPr>
          <p:cNvPr id="11" name="Picture 10" descr="washingt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9" y="6114482"/>
            <a:ext cx="875471" cy="606993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/>
        </p:nvSpPr>
        <p:spPr>
          <a:xfrm>
            <a:off x="838279" y="6343162"/>
            <a:ext cx="1877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ADA7A">
                    <a:lumMod val="50000"/>
                  </a:srgbClr>
                </a:solidFill>
                <a:latin typeface="Gill Sans MT"/>
              </a:rPr>
              <a:t>University of Washington</a:t>
            </a:r>
          </a:p>
          <a:p>
            <a:pPr algn="l"/>
            <a:r>
              <a:rPr lang="en-US" dirty="0">
                <a:solidFill>
                  <a:srgbClr val="FADA7A">
                    <a:lumMod val="50000"/>
                  </a:srgbClr>
                </a:solidFill>
                <a:latin typeface="Gill Sans MT"/>
              </a:rPr>
              <a:t>Database Group</a:t>
            </a: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4677426" y="269875"/>
            <a:ext cx="4049010" cy="345096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prstTxWarp prst="textNoShape">
              <a:avLst/>
            </a:prstTxWarp>
            <a:spAutoFit/>
          </a:bodyPr>
          <a:lstStyle/>
          <a:p>
            <a:pPr algn="r" defTabSz="861835">
              <a:lnSpc>
                <a:spcPct val="90000"/>
              </a:lnSpc>
              <a:defRPr/>
            </a:pPr>
            <a:r>
              <a:rPr lang="en-US" sz="2400" kern="0" dirty="0">
                <a:latin typeface="Calibri"/>
                <a:cs typeface="Calibri"/>
              </a:rPr>
              <a:t>Recorded version: Sept 21, 2011</a:t>
            </a:r>
          </a:p>
        </p:txBody>
      </p:sp>
      <p:cxnSp>
        <p:nvCxnSpPr>
          <p:cNvPr id="15" name="AutoShape 34"/>
          <p:cNvCxnSpPr>
            <a:cxnSpLocks noChangeShapeType="1"/>
            <a:stCxn id="13" idx="2"/>
            <a:endCxn id="13" idx="0"/>
          </p:cNvCxnSpPr>
          <p:nvPr/>
        </p:nvCxnSpPr>
        <p:spPr bwMode="auto">
          <a:xfrm>
            <a:off x="4677426" y="269875"/>
            <a:ext cx="404901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35"/>
          <p:cNvCxnSpPr>
            <a:cxnSpLocks noChangeShapeType="1"/>
            <a:stCxn id="13" idx="4"/>
            <a:endCxn id="13" idx="6"/>
          </p:cNvCxnSpPr>
          <p:nvPr/>
        </p:nvCxnSpPr>
        <p:spPr bwMode="auto">
          <a:xfrm>
            <a:off x="4677426" y="614971"/>
            <a:ext cx="404901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3102636" y="4959229"/>
            <a:ext cx="2938730" cy="345096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prstTxWarp prst="textNoShape">
              <a:avLst/>
            </a:prstTxWarp>
            <a:spAutoFit/>
          </a:bodyPr>
          <a:lstStyle/>
          <a:p>
            <a:pPr algn="ctr" defTabSz="861835">
              <a:lnSpc>
                <a:spcPct val="90000"/>
              </a:lnSpc>
              <a:defRPr/>
            </a:pPr>
            <a:r>
              <a:rPr lang="en-US" sz="2400" kern="0" dirty="0">
                <a:latin typeface="Calibri"/>
                <a:cs typeface="Calibri"/>
              </a:rPr>
              <a:t>Aug 30, 2011 (VLDB'11)</a:t>
            </a:r>
          </a:p>
        </p:txBody>
      </p:sp>
    </p:spTree>
    <p:extLst>
      <p:ext uri="{BB962C8B-B14F-4D97-AF65-F5344CB8AC3E}">
        <p14:creationId xmlns:p14="http://schemas.microsoft.com/office/powerpoint/2010/main" val="2993342492"/>
      </p:ext>
    </p:extLst>
  </p:cSld>
  <p:clrMapOvr>
    <a:masterClrMapping/>
  </p:clrMapOvr>
  <p:transition advTm="2496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738940" y="3264921"/>
            <a:ext cx="7120593" cy="690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de-DE" sz="110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1373623" cy="5232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929339" y="2481715"/>
            <a:ext cx="6694140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4537" lvl="1" indent="-742950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+mj-lt"/>
              <a:buAutoNum type="arabicParenR"/>
              <a:defRPr/>
            </a:pPr>
            <a:r>
              <a:rPr lang="en-US" sz="3800">
                <a:latin typeface="Calibri"/>
                <a:cs typeface="Calibri"/>
              </a:rPr>
              <a:t>Why Query Visualization?</a:t>
            </a:r>
          </a:p>
          <a:p>
            <a:pPr marL="744537" lvl="1" indent="-742950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+mj-lt"/>
              <a:buAutoNum type="arabicParenR"/>
              <a:defRPr/>
            </a:pPr>
            <a:r>
              <a:rPr lang="en-US" sz="3800">
                <a:latin typeface="Calibri"/>
                <a:cs typeface="Calibri"/>
              </a:rPr>
              <a:t>The Development of QueryViz</a:t>
            </a:r>
          </a:p>
        </p:txBody>
      </p:sp>
      <p:sp>
        <p:nvSpPr>
          <p:cNvPr id="6" name="Rectangle 193"/>
          <p:cNvSpPr>
            <a:spLocks noChangeArrowheads="1"/>
          </p:cNvSpPr>
          <p:nvPr/>
        </p:nvSpPr>
        <p:spPr bwMode="auto">
          <a:xfrm>
            <a:off x="1733294" y="4203399"/>
            <a:ext cx="61262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(joint work with Jonathan Danaparamita)</a:t>
            </a:r>
          </a:p>
        </p:txBody>
      </p:sp>
    </p:spTree>
    <p:extLst>
      <p:ext uri="{BB962C8B-B14F-4D97-AF65-F5344CB8AC3E}">
        <p14:creationId xmlns:p14="http://schemas.microsoft.com/office/powerpoint/2010/main" val="42638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293"/>
    </mc:Choice>
    <mc:Fallback xmlns="">
      <p:transition xmlns:p14="http://schemas.microsoft.com/office/powerpoint/2010/main" advTm="302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2" y="13731"/>
            <a:ext cx="7188955" cy="523220"/>
          </a:xfrm>
        </p:spPr>
        <p:txBody>
          <a:bodyPr/>
          <a:lstStyle/>
          <a:p>
            <a:r>
              <a:rPr lang="en-US"/>
              <a:t>Inspiration from Diagramatic Reasoning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629" y="4891248"/>
            <a:ext cx="163723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336550" algn="l"/>
                <a:tab pos="569913" algn="l"/>
                <a:tab pos="973138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select	a</a:t>
            </a:r>
          </a:p>
          <a:p>
            <a:pPr>
              <a:tabLst>
                <a:tab pos="336550" algn="l"/>
                <a:tab pos="569913" algn="l"/>
                <a:tab pos="973138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from 	R</a:t>
            </a:r>
          </a:p>
          <a:p>
            <a:pPr>
              <a:tabLst>
                <a:tab pos="336550" algn="l"/>
                <a:tab pos="569913" algn="l"/>
                <a:tab pos="973138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where	b not IN</a:t>
            </a:r>
          </a:p>
          <a:p>
            <a:pPr>
              <a:tabLst>
                <a:tab pos="336550" algn="l"/>
                <a:tab pos="569913" algn="l"/>
                <a:tab pos="973138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(select	d</a:t>
            </a:r>
          </a:p>
          <a:p>
            <a:pPr>
              <a:tabLst>
                <a:tab pos="336550" algn="l"/>
                <a:tab pos="569913" algn="l"/>
                <a:tab pos="973138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from	S)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90233" y="4881831"/>
            <a:ext cx="4159111" cy="318036"/>
          </a:xfrm>
          <a:prstGeom prst="rect">
            <a:avLst/>
          </a:prstGeom>
          <a:solidFill>
            <a:srgbClr val="D7E4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>
                <a:latin typeface="Arial"/>
                <a:cs typeface="Arial"/>
                <a:sym typeface="Symbol" charset="2"/>
              </a:rPr>
              <a:t>a: </a:t>
            </a:r>
            <a:r>
              <a:rPr lang="en-US" sz="1600">
                <a:latin typeface="Arial"/>
                <a:ea typeface="Times New Roman" pitchFamily="-106" charset="0"/>
                <a:cs typeface="Arial"/>
                <a:sym typeface="Symbol" pitchFamily="-106" charset="2"/>
              </a:rPr>
              <a:t>b.c.[R</a:t>
            </a:r>
            <a:r>
              <a:rPr lang="en-US" sz="1600">
                <a:latin typeface="Arial"/>
                <a:ea typeface="Times New Roman" pitchFamily="-106" charset="0"/>
                <a:cs typeface="Arial"/>
              </a:rPr>
              <a:t>(a,b,c) </a:t>
            </a:r>
            <a:r>
              <a:rPr lang="en-US" sz="1600">
                <a:latin typeface="Arial"/>
                <a:ea typeface="Times New Roman" pitchFamily="-106" charset="0"/>
                <a:cs typeface="Arial"/>
                <a:sym typeface="Symbol" pitchFamily="-106" charset="2"/>
              </a:rPr>
              <a:t> (d.e.[S(d,e)  b=d])]</a:t>
            </a:r>
            <a:endParaRPr lang="en-US" sz="1600">
              <a:latin typeface="Arial"/>
              <a:cs typeface="Arial"/>
              <a:sym typeface="Symbol" charset="2"/>
            </a:endParaRPr>
          </a:p>
        </p:txBody>
      </p:sp>
      <p:sp>
        <p:nvSpPr>
          <p:cNvPr id="10" name="Rectangle 193"/>
          <p:cNvSpPr>
            <a:spLocks noChangeArrowheads="1"/>
          </p:cNvSpPr>
          <p:nvPr/>
        </p:nvSpPr>
        <p:spPr bwMode="auto">
          <a:xfrm>
            <a:off x="177802" y="4420302"/>
            <a:ext cx="47649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000" b="1">
                <a:solidFill>
                  <a:schemeClr val="tx2"/>
                </a:solidFill>
                <a:latin typeface="Calibri"/>
                <a:cs typeface="Calibri"/>
              </a:rPr>
              <a:t>First-Order Logic (FOL) representation of SQL</a:t>
            </a:r>
          </a:p>
        </p:txBody>
      </p:sp>
      <p:pic>
        <p:nvPicPr>
          <p:cNvPr id="11" name="Picture 10" descr="Screen shot 2011-08-30 at 12.31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2" y="1171011"/>
            <a:ext cx="2111306" cy="1560221"/>
          </a:xfrm>
          <a:prstGeom prst="rect">
            <a:avLst/>
          </a:prstGeom>
        </p:spPr>
      </p:pic>
      <p:sp>
        <p:nvSpPr>
          <p:cNvPr id="12" name="Rectangle 193"/>
          <p:cNvSpPr>
            <a:spLocks noChangeArrowheads="1"/>
          </p:cNvSpPr>
          <p:nvPr/>
        </p:nvSpPr>
        <p:spPr bwMode="auto">
          <a:xfrm>
            <a:off x="6941983" y="1302340"/>
            <a:ext cx="166626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600">
                <a:latin typeface="Calibri"/>
                <a:cs typeface="Calibri"/>
              </a:rPr>
              <a:t>"s represents an individual in the set C –  A  B iff s re-presents the same individual as t."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3639" y="5825137"/>
            <a:ext cx="5485165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1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start from FOL representation of SQL queries and represent it with topological properties</a:t>
            </a:r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177802" y="770314"/>
            <a:ext cx="3301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000" b="1">
                <a:solidFill>
                  <a:schemeClr val="tx2"/>
                </a:solidFill>
                <a:latin typeface="Calibri"/>
                <a:cs typeface="Calibri"/>
              </a:rPr>
              <a:t>Diagramatic reasoning systems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0141" y="791533"/>
            <a:ext cx="1495614" cy="307766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Howse [ICCS’08]</a:t>
            </a:r>
          </a:p>
        </p:txBody>
      </p:sp>
      <p:sp>
        <p:nvSpPr>
          <p:cNvPr id="17" name="Rectangle 193"/>
          <p:cNvSpPr>
            <a:spLocks noChangeArrowheads="1"/>
          </p:cNvSpPr>
          <p:nvPr/>
        </p:nvSpPr>
        <p:spPr bwMode="auto">
          <a:xfrm>
            <a:off x="413230" y="2927519"/>
            <a:ext cx="8478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Inspired by Euler graphs, Venn diagrams, existential graphs by C. Sanders Pierce </a:t>
            </a:r>
          </a:p>
        </p:txBody>
      </p:sp>
      <p:sp>
        <p:nvSpPr>
          <p:cNvPr id="18" name="Rectangle 193"/>
          <p:cNvSpPr>
            <a:spLocks noChangeArrowheads="1"/>
          </p:cNvSpPr>
          <p:nvPr/>
        </p:nvSpPr>
        <p:spPr bwMode="auto">
          <a:xfrm>
            <a:off x="2693639" y="3363628"/>
            <a:ext cx="5599461" cy="611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40" tIns="0" rIns="0" bIns="0">
            <a:no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800" u="sng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Idea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: use topological properties, such as enclosure, to re-present logical expressions and set-theoretic relationships </a:t>
            </a:r>
            <a:endParaRPr lang="en-US" sz="1800" i="1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Up Arrow 18"/>
          <p:cNvSpPr/>
          <p:nvPr/>
        </p:nvSpPr>
        <p:spPr>
          <a:xfrm rot="16200000" flipV="1">
            <a:off x="2828981" y="4869723"/>
            <a:ext cx="244050" cy="334034"/>
          </a:xfrm>
          <a:prstGeom prst="upArrow">
            <a:avLst/>
          </a:prstGeom>
          <a:solidFill>
            <a:srgbClr val="008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" name="Rectangle 193"/>
          <p:cNvSpPr>
            <a:spLocks noChangeArrowheads="1"/>
          </p:cNvSpPr>
          <p:nvPr/>
        </p:nvSpPr>
        <p:spPr bwMode="auto">
          <a:xfrm>
            <a:off x="3218563" y="4866174"/>
            <a:ext cx="39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000">
                <a:latin typeface="Calibri"/>
                <a:cs typeface="Calibri"/>
              </a:rPr>
              <a:t>FOL</a:t>
            </a:r>
          </a:p>
        </p:txBody>
      </p:sp>
      <p:sp>
        <p:nvSpPr>
          <p:cNvPr id="21" name="Rectangle 193"/>
          <p:cNvSpPr>
            <a:spLocks noChangeArrowheads="1"/>
          </p:cNvSpPr>
          <p:nvPr/>
        </p:nvSpPr>
        <p:spPr bwMode="auto">
          <a:xfrm>
            <a:off x="2277728" y="4866174"/>
            <a:ext cx="41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000">
                <a:latin typeface="Calibri"/>
                <a:cs typeface="Calibri"/>
              </a:rPr>
              <a:t>SQL</a:t>
            </a:r>
          </a:p>
        </p:txBody>
      </p:sp>
      <p:sp>
        <p:nvSpPr>
          <p:cNvPr id="28" name="Rectangle 193"/>
          <p:cNvSpPr>
            <a:spLocks noChangeArrowheads="1"/>
          </p:cNvSpPr>
          <p:nvPr/>
        </p:nvSpPr>
        <p:spPr bwMode="auto">
          <a:xfrm>
            <a:off x="2407014" y="1302340"/>
            <a:ext cx="193309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600">
                <a:latin typeface="Calibri"/>
                <a:cs typeface="Calibri"/>
              </a:rPr>
              <a:t>"There is an element that is a student or a teacher but not both, and the set of Teachers is empty."</a:t>
            </a:r>
            <a:endParaRPr lang="en-US" sz="1600" i="1">
              <a:latin typeface="Calibri"/>
              <a:cs typeface="Calibri"/>
            </a:endParaRPr>
          </a:p>
        </p:txBody>
      </p:sp>
      <p:pic>
        <p:nvPicPr>
          <p:cNvPr id="29" name="Picture 28" descr="Screen shot 2011-08-30 at 1.07.55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0" y="1219171"/>
            <a:ext cx="1916290" cy="1460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4"/>
    </mc:Choice>
    <mc:Fallback xmlns="">
      <p:transition xmlns:p14="http://schemas.microsoft.com/office/powerpoint/2010/main" spd="slow" advTm="7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  <p:bldP spid="13" grpId="0" animBg="1"/>
      <p:bldP spid="17" grpId="0"/>
      <p:bldP spid="18" grpId="0" animBg="1"/>
      <p:bldP spid="19" grpId="0" animBg="1"/>
      <p:bldP spid="20" grpId="0"/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2" y="13731"/>
            <a:ext cx="7270495" cy="523220"/>
          </a:xfrm>
        </p:spPr>
        <p:txBody>
          <a:bodyPr/>
          <a:lstStyle/>
          <a:p>
            <a:pPr eaLnBrk="1" hangingPunct="1"/>
            <a:r>
              <a:rPr lang="en-US"/>
              <a:t>DB schemas as familiar visual construct</a:t>
            </a:r>
          </a:p>
        </p:txBody>
      </p:sp>
      <p:pic>
        <p:nvPicPr>
          <p:cNvPr id="13620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138" y="767804"/>
            <a:ext cx="5320852" cy="4240119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9002" y="921738"/>
            <a:ext cx="5331907" cy="3237073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6"/>
          <a:srcRect l="2" r="65905" b="53423"/>
          <a:stretch/>
        </p:blipFill>
        <p:spPr bwMode="auto">
          <a:xfrm>
            <a:off x="1785437" y="1074630"/>
            <a:ext cx="5368333" cy="3967108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 descr="1311282613-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22" y="1219360"/>
            <a:ext cx="5417258" cy="367106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4" name="Picture 3" descr="clip_image002.g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115"/>
          <a:stretch/>
        </p:blipFill>
        <p:spPr>
          <a:xfrm>
            <a:off x="1413690" y="1367633"/>
            <a:ext cx="5467223" cy="3968496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61543" y="5859003"/>
            <a:ext cx="3928939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2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start from known visual UML metaphors for DB schemas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</p:spPr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35189"/>
      </p:ext>
    </p:extLst>
  </p:cSld>
  <p:clrMapOvr>
    <a:masterClrMapping/>
  </p:clrMapOvr>
  <p:transition advTm="30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z1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9" y="3537106"/>
            <a:ext cx="4408325" cy="28513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Incremental Complexity</a:t>
            </a:r>
          </a:p>
        </p:txBody>
      </p:sp>
      <p:sp>
        <p:nvSpPr>
          <p:cNvPr id="37902" name="Rectangle 3"/>
          <p:cNvSpPr>
            <a:spLocks noChangeArrowheads="1"/>
          </p:cNvSpPr>
          <p:nvPr/>
        </p:nvSpPr>
        <p:spPr bwMode="auto">
          <a:xfrm>
            <a:off x="177800" y="1450485"/>
            <a:ext cx="286312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select	F.person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from 	Frequents F, Likes L, Serves 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where	F.person = L.person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and 	F.bar = S.bar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and 	L.drink = S.drink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77800" y="642691"/>
            <a:ext cx="1919716" cy="6776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Likes(person, drink)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Frequents(person, bar)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Serves(bar, drink, price)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77800" y="6507892"/>
            <a:ext cx="6019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Q: Find persons that frequent </a:t>
            </a:r>
            <a:r>
              <a:rPr lang="en-US" sz="1600" u="sng">
                <a:latin typeface="Calibri"/>
                <a:cs typeface="Calibri"/>
              </a:rPr>
              <a:t>some</a:t>
            </a:r>
            <a:r>
              <a:rPr lang="en-US" sz="1600">
                <a:latin typeface="Calibri"/>
                <a:cs typeface="Calibri"/>
              </a:rPr>
              <a:t> bar that serves </a:t>
            </a:r>
            <a:r>
              <a:rPr lang="en-US" sz="1600" u="sng">
                <a:latin typeface="Calibri"/>
                <a:cs typeface="Calibri"/>
              </a:rPr>
              <a:t>only </a:t>
            </a:r>
            <a:r>
              <a:rPr lang="en-US" sz="1600">
                <a:latin typeface="Calibri"/>
                <a:cs typeface="Calibri"/>
              </a:rPr>
              <a:t>drinks they like.</a:t>
            </a:r>
          </a:p>
        </p:txBody>
      </p:sp>
      <p:pic>
        <p:nvPicPr>
          <p:cNvPr id="2" name="Picture 1" descr="viz1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0" y="1095559"/>
            <a:ext cx="4408325" cy="2365443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7800" y="3944797"/>
            <a:ext cx="358170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select 	F.person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from 	Frequents F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where 	not exists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(select	S.drink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from 	Serves 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where 	S.bar = F.bar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and 	not exists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(select 	L.drink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from 	Likes L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where 	L.person = F.person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and 	S.drink = L.drink))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7800" y="2709492"/>
            <a:ext cx="33686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Q(x) :- Frequents(x,y), Serves (y,z,_), Likes (x,z)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442306" y="3786142"/>
            <a:ext cx="1476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tx2"/>
                </a:solidFill>
                <a:sym typeface="Symbol"/>
              </a:rPr>
              <a:t>: dashed line </a:t>
            </a:r>
            <a:br>
              <a:rPr lang="en-US" sz="1600" i="1">
                <a:solidFill>
                  <a:schemeClr val="tx2"/>
                </a:solidFill>
                <a:sym typeface="Symbol"/>
              </a:rPr>
            </a:br>
            <a:r>
              <a:rPr lang="en-US" sz="1600" i="1">
                <a:solidFill>
                  <a:schemeClr val="tx2"/>
                </a:solidFill>
                <a:sym typeface="Symbol"/>
              </a:rPr>
              <a:t>around relation </a:t>
            </a:r>
            <a:endParaRPr lang="en-US" sz="1600" i="1">
              <a:solidFill>
                <a:schemeClr val="tx2"/>
              </a:solidFill>
            </a:endParaRPr>
          </a:p>
        </p:txBody>
      </p:sp>
      <p:cxnSp>
        <p:nvCxnSpPr>
          <p:cNvPr id="25" name="Straight Arrow Connector 53"/>
          <p:cNvCxnSpPr>
            <a:cxnSpLocks noChangeShapeType="1"/>
          </p:cNvCxnSpPr>
          <p:nvPr/>
        </p:nvCxnSpPr>
        <p:spPr bwMode="auto">
          <a:xfrm flipH="1">
            <a:off x="6927354" y="4036526"/>
            <a:ext cx="929136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oval" w="lg" len="lg"/>
            <a:tailEnd type="none" w="med" len="lg"/>
          </a:ln>
        </p:spPr>
      </p:cxnSp>
      <p:sp>
        <p:nvSpPr>
          <p:cNvPr id="19" name="Rectangle 18"/>
          <p:cNvSpPr/>
          <p:nvPr/>
        </p:nvSpPr>
        <p:spPr>
          <a:xfrm>
            <a:off x="5277747" y="89954"/>
            <a:ext cx="3624980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3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gradually extend known visual metaphors for CQs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24021" y="1100375"/>
            <a:ext cx="845578" cy="887651"/>
            <a:chOff x="2724021" y="1100375"/>
            <a:chExt cx="845578" cy="887651"/>
          </a:xfrm>
        </p:grpSpPr>
        <p:sp>
          <p:nvSpPr>
            <p:cNvPr id="5" name="Oval 4"/>
            <p:cNvSpPr/>
            <p:nvPr/>
          </p:nvSpPr>
          <p:spPr>
            <a:xfrm>
              <a:off x="2724021" y="1645661"/>
              <a:ext cx="316902" cy="342365"/>
            </a:xfrm>
            <a:prstGeom prst="ellipse">
              <a:avLst/>
            </a:prstGeom>
            <a:ln w="28575" cmpd="sng">
              <a:solidFill>
                <a:srgbClr val="1F497D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53"/>
            <p:cNvCxnSpPr>
              <a:cxnSpLocks noChangeShapeType="1"/>
              <a:stCxn id="5" idx="7"/>
              <a:endCxn id="27" idx="1"/>
            </p:cNvCxnSpPr>
            <p:nvPr/>
          </p:nvCxnSpPr>
          <p:spPr bwMode="auto">
            <a:xfrm flipV="1">
              <a:off x="2994514" y="1100375"/>
              <a:ext cx="575085" cy="595424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 type="none" w="med" len="lg"/>
              <a:tailEnd type="none" w="med" len="lg"/>
            </a:ln>
          </p:spPr>
        </p:cxn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69599" y="854153"/>
            <a:ext cx="22348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1F497D"/>
                </a:solidFill>
              </a:rPr>
              <a:t>Unlike SQL: no aliases needed; schema implicit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594535" y="1464249"/>
            <a:ext cx="2638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1F497D"/>
                </a:solidFill>
              </a:rPr>
              <a:t>Unlike Datalog: no anony-mous variables shown</a:t>
            </a:r>
          </a:p>
        </p:txBody>
      </p:sp>
      <p:grpSp>
        <p:nvGrpSpPr>
          <p:cNvPr id="37888" name="Group 37887"/>
          <p:cNvGrpSpPr/>
          <p:nvPr/>
        </p:nvGrpSpPr>
        <p:grpSpPr>
          <a:xfrm>
            <a:off x="2470151" y="1710471"/>
            <a:ext cx="1124384" cy="1273494"/>
            <a:chOff x="2470151" y="1710471"/>
            <a:chExt cx="1124384" cy="1273494"/>
          </a:xfrm>
        </p:grpSpPr>
        <p:sp>
          <p:nvSpPr>
            <p:cNvPr id="29" name="Oval 28"/>
            <p:cNvSpPr/>
            <p:nvPr/>
          </p:nvSpPr>
          <p:spPr>
            <a:xfrm>
              <a:off x="2470151" y="2641600"/>
              <a:ext cx="316902" cy="342365"/>
            </a:xfrm>
            <a:prstGeom prst="ellipse">
              <a:avLst/>
            </a:prstGeom>
            <a:ln w="28575" cmpd="sng">
              <a:solidFill>
                <a:srgbClr val="1F497D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" name="Straight Arrow Connector 53"/>
            <p:cNvCxnSpPr>
              <a:cxnSpLocks noChangeShapeType="1"/>
              <a:stCxn id="29" idx="7"/>
              <a:endCxn id="28" idx="1"/>
            </p:cNvCxnSpPr>
            <p:nvPr/>
          </p:nvCxnSpPr>
          <p:spPr bwMode="auto">
            <a:xfrm flipV="1">
              <a:off x="2740644" y="1710471"/>
              <a:ext cx="853891" cy="981267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 type="none" w="med" len="lg"/>
              <a:tailEnd type="none" w="med" len="lg"/>
            </a:ln>
          </p:spPr>
        </p:cxnSp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77800" y="2987193"/>
            <a:ext cx="6037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Q: Find persons that frequent </a:t>
            </a:r>
            <a:r>
              <a:rPr lang="en-US" sz="1600" u="sng">
                <a:latin typeface="Calibri"/>
                <a:cs typeface="Calibri"/>
              </a:rPr>
              <a:t>some </a:t>
            </a:r>
            <a:r>
              <a:rPr lang="en-US" sz="1600">
                <a:latin typeface="Calibri"/>
                <a:cs typeface="Calibri"/>
              </a:rPr>
              <a:t>bar that serves </a:t>
            </a:r>
            <a:r>
              <a:rPr lang="en-US" sz="1600" u="sng">
                <a:latin typeface="Calibri"/>
                <a:cs typeface="Calibri"/>
              </a:rPr>
              <a:t>some</a:t>
            </a:r>
            <a:r>
              <a:rPr lang="en-US" sz="1600">
                <a:latin typeface="Calibri"/>
                <a:cs typeface="Calibri"/>
              </a:rPr>
              <a:t> drink they like.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381760" y="3407630"/>
            <a:ext cx="201685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800">
                <a:solidFill>
                  <a:srgbClr val="FF0000"/>
                </a:solidFill>
                <a:latin typeface="Calibri"/>
                <a:cs typeface="Calibri"/>
              </a:rPr>
              <a:t>+167% more SQL text</a:t>
            </a:r>
          </a:p>
        </p:txBody>
      </p:sp>
      <p:sp>
        <p:nvSpPr>
          <p:cNvPr id="36" name="Up Arrow 35"/>
          <p:cNvSpPr/>
          <p:nvPr/>
        </p:nvSpPr>
        <p:spPr>
          <a:xfrm flipV="1">
            <a:off x="1157756" y="2675465"/>
            <a:ext cx="234164" cy="123341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8163" y="5757533"/>
            <a:ext cx="3552534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4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assign an implicit reading order to the arrow</a:t>
            </a:r>
          </a:p>
        </p:txBody>
      </p:sp>
      <p:sp>
        <p:nvSpPr>
          <p:cNvPr id="39" name="Up Arrow 38"/>
          <p:cNvSpPr/>
          <p:nvPr/>
        </p:nvSpPr>
        <p:spPr>
          <a:xfrm flipV="1">
            <a:off x="7734465" y="3285091"/>
            <a:ext cx="244050" cy="334034"/>
          </a:xfrm>
          <a:prstGeom prst="upArrow">
            <a:avLst/>
          </a:prstGeom>
          <a:solidFill>
            <a:srgbClr val="0080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5159559" y="3331334"/>
            <a:ext cx="257762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800">
                <a:solidFill>
                  <a:srgbClr val="008000"/>
                </a:solidFill>
                <a:latin typeface="Calibri"/>
                <a:cs typeface="Calibri"/>
              </a:rPr>
              <a:t>+13% more visual elements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77714" y="4661957"/>
            <a:ext cx="1179134" cy="914407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239433" y="4357013"/>
            <a:ext cx="1229803" cy="1226211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54061" y="3568374"/>
            <a:ext cx="1377072" cy="1461557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54061" y="4917933"/>
            <a:ext cx="1377072" cy="1461557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</p:spPr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203382"/>
      </p:ext>
    </p:extLst>
  </p:cSld>
  <p:clrMapOvr>
    <a:masterClrMapping/>
  </p:clrMapOvr>
  <p:transition advTm="91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10" grpId="0"/>
      <p:bldP spid="24" grpId="0"/>
      <p:bldP spid="19" grpId="0" animBg="1"/>
      <p:bldP spid="27" grpId="0"/>
      <p:bldP spid="28" grpId="0"/>
      <p:bldP spid="33" grpId="0"/>
      <p:bldP spid="36" grpId="0" animBg="1"/>
      <p:bldP spid="37" grpId="0" animBg="1"/>
      <p:bldP spid="39" grpId="0" animBg="1"/>
      <p:bldP spid="40" grpId="0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z1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9" y="3537106"/>
            <a:ext cx="4408325" cy="28513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2" y="13731"/>
            <a:ext cx="4260106" cy="523220"/>
          </a:xfrm>
        </p:spPr>
        <p:txBody>
          <a:bodyPr/>
          <a:lstStyle/>
          <a:p>
            <a:r>
              <a:rPr lang="en-US"/>
              <a:t>Logical transformations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77800" y="642691"/>
            <a:ext cx="1919716" cy="6776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Likes(person, drink)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Frequents(person, bar)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>
                <a:latin typeface="Calibri"/>
                <a:ea typeface="Arial" pitchFamily="-106" charset="0"/>
                <a:cs typeface="Calibri"/>
              </a:rPr>
              <a:t>Serves(bar, drink, price)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77800" y="6507892"/>
            <a:ext cx="6019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Q: Find persons that frequent </a:t>
            </a:r>
            <a:r>
              <a:rPr lang="en-US" sz="1600" u="sng">
                <a:latin typeface="Calibri"/>
                <a:cs typeface="Calibri"/>
              </a:rPr>
              <a:t>some</a:t>
            </a:r>
            <a:r>
              <a:rPr lang="en-US" sz="1600">
                <a:latin typeface="Calibri"/>
                <a:cs typeface="Calibri"/>
              </a:rPr>
              <a:t> bar that serves </a:t>
            </a:r>
            <a:r>
              <a:rPr lang="en-US" sz="1600" u="sng">
                <a:latin typeface="Calibri"/>
                <a:cs typeface="Calibri"/>
              </a:rPr>
              <a:t>only </a:t>
            </a:r>
            <a:r>
              <a:rPr lang="en-US" sz="1600">
                <a:latin typeface="Calibri"/>
                <a:cs typeface="Calibri"/>
              </a:rPr>
              <a:t>drinks they like.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7800" y="3944797"/>
            <a:ext cx="358170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select 	F.person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from 	Frequents F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where 	not exists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(select	S.drink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from 	Serves 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where 	S.bar = F.bar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and 	not exists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(select 	L.drink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from 	Likes L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where 	L.person = F.person</a:t>
            </a:r>
          </a:p>
          <a:p>
            <a:pPr>
              <a:tabLst>
                <a:tab pos="569913" algn="l"/>
                <a:tab pos="1262063" algn="l"/>
                <a:tab pos="1947863" algn="l"/>
              </a:tabLst>
            </a:pPr>
            <a:r>
              <a:rPr lang="en-US" sz="1400">
                <a:latin typeface="Calibri"/>
                <a:cs typeface="Calibri"/>
              </a:rPr>
              <a:t>		and 	S.drink = L.drink))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442306" y="3786142"/>
            <a:ext cx="1476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tx2"/>
                </a:solidFill>
                <a:sym typeface="Symbol"/>
              </a:rPr>
              <a:t>: dashed line </a:t>
            </a:r>
            <a:br>
              <a:rPr lang="en-US" sz="1600" i="1">
                <a:solidFill>
                  <a:schemeClr val="tx2"/>
                </a:solidFill>
                <a:sym typeface="Symbol"/>
              </a:rPr>
            </a:br>
            <a:r>
              <a:rPr lang="en-US" sz="1600" i="1">
                <a:solidFill>
                  <a:schemeClr val="tx2"/>
                </a:solidFill>
                <a:sym typeface="Symbol"/>
              </a:rPr>
              <a:t>around relation </a:t>
            </a:r>
            <a:endParaRPr lang="en-US" sz="1600" i="1">
              <a:solidFill>
                <a:schemeClr val="tx2"/>
              </a:solidFill>
            </a:endParaRPr>
          </a:p>
        </p:txBody>
      </p:sp>
      <p:cxnSp>
        <p:nvCxnSpPr>
          <p:cNvPr id="25" name="Straight Arrow Connector 53"/>
          <p:cNvCxnSpPr>
            <a:cxnSpLocks noChangeShapeType="1"/>
          </p:cNvCxnSpPr>
          <p:nvPr/>
        </p:nvCxnSpPr>
        <p:spPr bwMode="auto">
          <a:xfrm flipH="1">
            <a:off x="6927354" y="4036526"/>
            <a:ext cx="929136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oval" w="lg" len="lg"/>
            <a:tailEnd type="none" w="med" len="lg"/>
          </a:ln>
        </p:spPr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138" y="123563"/>
            <a:ext cx="4478861" cy="2761813"/>
          </a:xfrm>
          <a:prstGeom prst="rect">
            <a:avLst/>
          </a:prstGeom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442306" y="418450"/>
            <a:ext cx="1476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tx2"/>
                </a:solidFill>
                <a:sym typeface="Symbol"/>
              </a:rPr>
              <a:t>: double line </a:t>
            </a:r>
            <a:br>
              <a:rPr lang="en-US" sz="1600" i="1">
                <a:solidFill>
                  <a:schemeClr val="tx2"/>
                </a:solidFill>
                <a:sym typeface="Symbol"/>
              </a:rPr>
            </a:br>
            <a:r>
              <a:rPr lang="en-US" sz="1600" i="1">
                <a:solidFill>
                  <a:schemeClr val="tx2"/>
                </a:solidFill>
                <a:sym typeface="Symbol"/>
              </a:rPr>
              <a:t>around relation </a:t>
            </a:r>
            <a:endParaRPr lang="en-US" sz="1600" i="1">
              <a:solidFill>
                <a:schemeClr val="tx2"/>
              </a:solidFill>
            </a:endParaRPr>
          </a:p>
        </p:txBody>
      </p:sp>
      <p:cxnSp>
        <p:nvCxnSpPr>
          <p:cNvPr id="43" name="Straight Arrow Connector 53"/>
          <p:cNvCxnSpPr>
            <a:cxnSpLocks noChangeShapeType="1"/>
          </p:cNvCxnSpPr>
          <p:nvPr/>
        </p:nvCxnSpPr>
        <p:spPr bwMode="auto">
          <a:xfrm flipH="1">
            <a:off x="6927354" y="668834"/>
            <a:ext cx="929136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oval" w="lg" len="lg"/>
            <a:tailEnd type="none" w="med" len="lg"/>
          </a:ln>
        </p:spPr>
      </p:cxn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31800" y="2298619"/>
            <a:ext cx="35920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Calibri"/>
                <a:cs typeface="Calibri"/>
              </a:rPr>
              <a:t>Q: Find persons that frequent a bar so that they like </a:t>
            </a:r>
            <a:r>
              <a:rPr lang="en-US" sz="1800" i="1" u="sng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lang="en-US" sz="1800" i="1">
                <a:solidFill>
                  <a:srgbClr val="FF0000"/>
                </a:solidFill>
                <a:latin typeface="Calibri"/>
                <a:cs typeface="Calibri"/>
              </a:rPr>
              <a:t> drinks served.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31800" y="2941517"/>
            <a:ext cx="35920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Calibri"/>
                <a:cs typeface="Calibri"/>
              </a:rPr>
              <a:t>Q: Find persons that frequent some bar so that there is no drink served</a:t>
            </a:r>
            <a:br>
              <a:rPr lang="en-US" sz="1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1800" i="1">
                <a:solidFill>
                  <a:srgbClr val="FF0000"/>
                </a:solidFill>
                <a:latin typeface="Calibri"/>
                <a:cs typeface="Calibri"/>
              </a:rPr>
              <a:t>that the person does not like.</a:t>
            </a:r>
          </a:p>
        </p:txBody>
      </p:sp>
      <p:cxnSp>
        <p:nvCxnSpPr>
          <p:cNvPr id="46" name="Straight Arrow Connector 53"/>
          <p:cNvCxnSpPr>
            <a:cxnSpLocks noChangeShapeType="1"/>
          </p:cNvCxnSpPr>
          <p:nvPr/>
        </p:nvCxnSpPr>
        <p:spPr bwMode="auto">
          <a:xfrm flipH="1" flipV="1">
            <a:off x="3373193" y="3559805"/>
            <a:ext cx="2069114" cy="9994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 type="none" w="med" len="lg"/>
          </a:ln>
        </p:spPr>
      </p:cxnSp>
      <p:sp>
        <p:nvSpPr>
          <p:cNvPr id="47" name="Rectangle 46"/>
          <p:cNvSpPr/>
          <p:nvPr/>
        </p:nvSpPr>
        <p:spPr>
          <a:xfrm>
            <a:off x="177802" y="1525054"/>
            <a:ext cx="4260106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5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limited logical transfor-mation can further simplify representation</a:t>
            </a:r>
          </a:p>
        </p:txBody>
      </p:sp>
      <p:cxnSp>
        <p:nvCxnSpPr>
          <p:cNvPr id="48" name="Straight Arrow Connector 53"/>
          <p:cNvCxnSpPr>
            <a:cxnSpLocks noChangeShapeType="1"/>
          </p:cNvCxnSpPr>
          <p:nvPr/>
        </p:nvCxnSpPr>
        <p:spPr bwMode="auto">
          <a:xfrm flipH="1">
            <a:off x="3676216" y="2142581"/>
            <a:ext cx="2419784" cy="536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 type="none" w="med" len="lg"/>
          </a:ln>
        </p:spPr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076807" y="2876648"/>
            <a:ext cx="4957532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085850" algn="l"/>
              </a:tabLst>
              <a:defRPr/>
            </a:pPr>
            <a:r>
              <a:rPr lang="en-US" sz="1200">
                <a:latin typeface="Calibri"/>
                <a:cs typeface="Calibri"/>
                <a:sym typeface="Symbol" charset="2"/>
              </a:rPr>
              <a:t>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charset="2"/>
              </a:rPr>
              <a:t>: 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b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.[F(p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,b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)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</a:t>
            </a:r>
            <a:r>
              <a:rPr lang="en-US" sz="1200">
                <a:latin typeface="Calibri"/>
                <a:cs typeface="Calibri"/>
                <a:sym typeface="Symbol" charset="2"/>
              </a:rPr>
              <a:t>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b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.</a:t>
            </a:r>
            <a:r>
              <a:rPr lang="en-US" sz="1200">
                <a:latin typeface="Calibri"/>
                <a:cs typeface="Calibri"/>
                <a:sym typeface="Symbol" charset="2"/>
              </a:rPr>
              <a:t>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.[S(b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,d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)b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=b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charset="2"/>
              </a:rPr>
              <a:t>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p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.d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.[L(p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,d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)p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=p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d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=d</a:t>
            </a:r>
            <a:r>
              <a:rPr lang="en-US" sz="1200" baseline="-250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]}]</a:t>
            </a:r>
            <a:endParaRPr lang="en-US" sz="1200">
              <a:latin typeface="Calibri"/>
              <a:cs typeface="Calibri"/>
              <a:sym typeface="Symbol" charset="2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759507" y="3298195"/>
            <a:ext cx="5287626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085850" algn="l"/>
              </a:tabLst>
              <a:defRPr/>
            </a:pPr>
            <a:r>
              <a:rPr lang="en-US" sz="1200">
                <a:latin typeface="Calibri"/>
                <a:cs typeface="Calibri"/>
                <a:sym typeface="Symbol" charset="2"/>
              </a:rPr>
              <a:t>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charset="2"/>
              </a:rPr>
              <a:t>: 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b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.[F(p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,b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)(b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.d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.[S(b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,d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)b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=b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(p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.d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.[ L(p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,d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)p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=p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1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d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3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=d</a:t>
            </a:r>
            <a:r>
              <a:rPr lang="en-US" sz="1200" baseline="-25000">
                <a:latin typeface="Calibri"/>
                <a:cs typeface="Calibri"/>
                <a:sym typeface="Symbol" pitchFamily="-106" charset="2"/>
              </a:rPr>
              <a:t>2</a:t>
            </a:r>
            <a:r>
              <a:rPr lang="en-US" sz="1200">
                <a:latin typeface="Calibri"/>
                <a:cs typeface="Calibri"/>
                <a:sym typeface="Symbol" pitchFamily="-106" charset="2"/>
              </a:rPr>
              <a:t>])])]</a:t>
            </a:r>
            <a:endParaRPr lang="en-US" sz="1200">
              <a:latin typeface="Calibri"/>
              <a:cs typeface="Calibri"/>
              <a:sym typeface="Symbol" charset="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86493" y="1354776"/>
            <a:ext cx="1179134" cy="914407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48212" y="1049832"/>
            <a:ext cx="1229803" cy="1226211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62840" y="261193"/>
            <a:ext cx="1377072" cy="1461557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62840" y="1610752"/>
            <a:ext cx="1377072" cy="1461557"/>
          </a:xfrm>
          <a:prstGeom prst="roundRect">
            <a:avLst>
              <a:gd name="adj" fmla="val 13591"/>
            </a:avLst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</p:spPr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635071"/>
      </p:ext>
    </p:extLst>
  </p:cSld>
  <p:clrMapOvr>
    <a:masterClrMapping/>
  </p:clrMapOvr>
  <p:transition advTm="55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7" grpId="0" animBg="1"/>
      <p:bldP spid="18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744" y="1219081"/>
            <a:ext cx="4033520" cy="149352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2" y="13731"/>
            <a:ext cx="7548115" cy="523220"/>
          </a:xfrm>
        </p:spPr>
        <p:txBody>
          <a:bodyPr/>
          <a:lstStyle/>
          <a:p>
            <a:pPr eaLnBrk="1" hangingPunct="1"/>
            <a:r>
              <a:rPr lang="en-US"/>
              <a:t>QueryViz for Query Intent, not Debugging</a:t>
            </a:r>
          </a:p>
        </p:txBody>
      </p:sp>
      <p:sp>
        <p:nvSpPr>
          <p:cNvPr id="56340" name="Rectangle 3"/>
          <p:cNvSpPr>
            <a:spLocks noChangeArrowheads="1"/>
          </p:cNvSpPr>
          <p:nvPr/>
        </p:nvSpPr>
        <p:spPr bwMode="auto">
          <a:xfrm>
            <a:off x="177800" y="805513"/>
            <a:ext cx="3160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Discontinuity with NULL values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77800" y="1149551"/>
            <a:ext cx="224873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select	R.A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from 	R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where	not exists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(select 	*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from	S</a:t>
            </a:r>
            <a:br>
              <a:rPr lang="en-US" sz="1600">
                <a:latin typeface="Calibri"/>
                <a:cs typeface="Calibri"/>
              </a:rPr>
            </a:br>
            <a:r>
              <a:rPr lang="en-US" sz="1600">
                <a:latin typeface="Calibri"/>
                <a:cs typeface="Calibri"/>
              </a:rPr>
              <a:t>	where 	S.B = R.B)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668587" y="1145132"/>
            <a:ext cx="1716736" cy="1323439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select	R.A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from 	R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where	R.B not IN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(select	S.B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from	S)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77800" y="3359949"/>
            <a:ext cx="315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Discontinuity with empty tables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77800" y="3692055"/>
            <a:ext cx="2135020" cy="1815882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select 	R.a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from 	R, S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where   R.a=S.a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or   	exists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(select 	*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from	T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	where	R.a=T.a)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668587" y="3692055"/>
            <a:ext cx="1462059" cy="1077218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prstTxWarp prst="textNoShape">
              <a:avLst/>
            </a:prstTxWarp>
            <a:spAutoFit/>
          </a:bodyPr>
          <a:lstStyle/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select 	R.a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from 	R, S, T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where	R.a=S.a</a:t>
            </a:r>
          </a:p>
          <a:p>
            <a:pPr>
              <a:tabLst>
                <a:tab pos="630238" algn="l"/>
                <a:tab pos="1262063" algn="l"/>
                <a:tab pos="1947863" algn="l"/>
              </a:tabLst>
            </a:pPr>
            <a:r>
              <a:rPr lang="en-US" sz="1600">
                <a:latin typeface="Calibri"/>
                <a:cs typeface="Calibri"/>
              </a:rPr>
              <a:t>or   	R.a=T.a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42836" y="3732558"/>
            <a:ext cx="3229451" cy="1598456"/>
            <a:chOff x="5442836" y="4448225"/>
            <a:chExt cx="3229451" cy="1598456"/>
          </a:xfrm>
        </p:grpSpPr>
        <p:cxnSp>
          <p:nvCxnSpPr>
            <p:cNvPr id="69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7691544" y="5398958"/>
              <a:ext cx="455977" cy="18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traight Arrow Connector 69"/>
            <p:cNvCxnSpPr>
              <a:cxnSpLocks noChangeShapeType="1"/>
              <a:stCxn id="114" idx="3"/>
              <a:endCxn id="77" idx="1"/>
            </p:cNvCxnSpPr>
            <p:nvPr/>
          </p:nvCxnSpPr>
          <p:spPr bwMode="auto">
            <a:xfrm flipV="1">
              <a:off x="7603856" y="4942001"/>
              <a:ext cx="613291" cy="4537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1" name="Group 106"/>
            <p:cNvGrpSpPr/>
            <p:nvPr/>
          </p:nvGrpSpPr>
          <p:grpSpPr>
            <a:xfrm>
              <a:off x="8217147" y="4448225"/>
              <a:ext cx="455140" cy="658368"/>
              <a:chOff x="6013368" y="2451684"/>
              <a:chExt cx="579733" cy="44935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013368" y="2451684"/>
                <a:ext cx="579733" cy="22467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S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013368" y="2676361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</p:grpSp>
        <p:grpSp>
          <p:nvGrpSpPr>
            <p:cNvPr id="80" name="Group 112"/>
            <p:cNvGrpSpPr/>
            <p:nvPr/>
          </p:nvGrpSpPr>
          <p:grpSpPr>
            <a:xfrm>
              <a:off x="5442836" y="4901941"/>
              <a:ext cx="1108867" cy="658368"/>
              <a:chOff x="5672691" y="3708233"/>
              <a:chExt cx="681354" cy="44935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672691" y="3708233"/>
                <a:ext cx="681354" cy="224677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SELECT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672691" y="3932910"/>
                <a:ext cx="681354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217147" y="5388313"/>
              <a:ext cx="455140" cy="658368"/>
              <a:chOff x="6013368" y="2451684"/>
              <a:chExt cx="579733" cy="449354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013368" y="2451684"/>
                <a:ext cx="579733" cy="22467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T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013368" y="2676361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</p:grpSp>
        <p:cxnSp>
          <p:nvCxnSpPr>
            <p:cNvPr id="111" name="Straight Arrow Connector 110"/>
            <p:cNvCxnSpPr>
              <a:cxnSpLocks noChangeShapeType="1"/>
              <a:stCxn id="114" idx="3"/>
              <a:endCxn id="110" idx="1"/>
            </p:cNvCxnSpPr>
            <p:nvPr/>
          </p:nvCxnSpPr>
          <p:spPr bwMode="auto">
            <a:xfrm>
              <a:off x="7603856" y="5395719"/>
              <a:ext cx="613291" cy="4863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112" name="Group 106"/>
            <p:cNvGrpSpPr/>
            <p:nvPr/>
          </p:nvGrpSpPr>
          <p:grpSpPr>
            <a:xfrm>
              <a:off x="7148716" y="4901943"/>
              <a:ext cx="455140" cy="658368"/>
              <a:chOff x="6013368" y="2451684"/>
              <a:chExt cx="579733" cy="44935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013368" y="2451684"/>
                <a:ext cx="579733" cy="22467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R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13368" y="2676361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</p:grpSp>
        <p:cxnSp>
          <p:nvCxnSpPr>
            <p:cNvPr id="115" name="Straight Arrow Connector 114"/>
            <p:cNvCxnSpPr>
              <a:cxnSpLocks noChangeShapeType="1"/>
            </p:cNvCxnSpPr>
            <p:nvPr/>
          </p:nvCxnSpPr>
          <p:spPr bwMode="auto">
            <a:xfrm>
              <a:off x="6551704" y="5288821"/>
              <a:ext cx="597012" cy="18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2697429" y="2041823"/>
            <a:ext cx="2783802" cy="916867"/>
            <a:chOff x="2697429" y="2365773"/>
            <a:chExt cx="2783802" cy="916867"/>
          </a:xfrm>
        </p:grpSpPr>
        <p:sp>
          <p:nvSpPr>
            <p:cNvPr id="56328" name="Rectangle 3"/>
            <p:cNvSpPr>
              <a:spLocks noChangeArrowheads="1"/>
            </p:cNvSpPr>
            <p:nvPr/>
          </p:nvSpPr>
          <p:spPr bwMode="auto">
            <a:xfrm>
              <a:off x="2697429" y="3036419"/>
              <a:ext cx="27838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Calibri"/>
                  <a:cs typeface="Calibri"/>
                </a:rPr>
                <a:t>Empty result if S.B contains NULL</a:t>
              </a:r>
            </a:p>
          </p:txBody>
        </p:sp>
        <p:cxnSp>
          <p:nvCxnSpPr>
            <p:cNvPr id="116" name="Straight Arrow Connector 53"/>
            <p:cNvCxnSpPr>
              <a:cxnSpLocks noChangeShapeType="1"/>
            </p:cNvCxnSpPr>
            <p:nvPr/>
          </p:nvCxnSpPr>
          <p:spPr bwMode="auto">
            <a:xfrm>
              <a:off x="3110591" y="2365773"/>
              <a:ext cx="227517" cy="67064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 type="none" w="med" len="lg"/>
            </a:ln>
          </p:spPr>
        </p:cxnSp>
      </p:grpSp>
      <p:grpSp>
        <p:nvGrpSpPr>
          <p:cNvPr id="6" name="Group 5"/>
          <p:cNvGrpSpPr/>
          <p:nvPr/>
        </p:nvGrpSpPr>
        <p:grpSpPr>
          <a:xfrm>
            <a:off x="2697429" y="4626128"/>
            <a:ext cx="2141599" cy="923917"/>
            <a:chOff x="2697429" y="5110455"/>
            <a:chExt cx="2141599" cy="923917"/>
          </a:xfrm>
        </p:grpSpPr>
        <p:sp>
          <p:nvSpPr>
            <p:cNvPr id="118" name="Rectangle 3"/>
            <p:cNvSpPr>
              <a:spLocks noChangeArrowheads="1"/>
            </p:cNvSpPr>
            <p:nvPr/>
          </p:nvSpPr>
          <p:spPr bwMode="auto">
            <a:xfrm>
              <a:off x="2697429" y="5788151"/>
              <a:ext cx="21415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Calibri"/>
                  <a:cs typeface="Calibri"/>
                </a:rPr>
                <a:t>Empty result if T is empty</a:t>
              </a:r>
            </a:p>
          </p:txBody>
        </p:sp>
        <p:cxnSp>
          <p:nvCxnSpPr>
            <p:cNvPr id="119" name="Straight Arrow Connector 53"/>
            <p:cNvCxnSpPr>
              <a:cxnSpLocks noChangeShapeType="1"/>
            </p:cNvCxnSpPr>
            <p:nvPr/>
          </p:nvCxnSpPr>
          <p:spPr bwMode="auto">
            <a:xfrm>
              <a:off x="3213764" y="5110455"/>
              <a:ext cx="337111" cy="66839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 type="none" w="med" len="lg"/>
            </a:ln>
          </p:spPr>
        </p:cxnSp>
      </p:grpSp>
      <p:sp>
        <p:nvSpPr>
          <p:cNvPr id="8" name="Rectangle 7"/>
          <p:cNvSpPr/>
          <p:nvPr/>
        </p:nvSpPr>
        <p:spPr>
          <a:xfrm>
            <a:off x="3333825" y="5976948"/>
            <a:ext cx="4756934" cy="617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800" u="sng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Design decision 6</a:t>
            </a:r>
            <a:r>
              <a:rPr lang="en-US" sz="1800">
                <a:solidFill>
                  <a:srgbClr val="1F497D"/>
                </a:solidFill>
                <a:latin typeface="Calibri"/>
                <a:ea typeface="+mn-ea"/>
                <a:cs typeface="Calibri"/>
              </a:rPr>
              <a:t>: minimum visual complexity  possible overloading and ambiguity just as in NL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</p:spPr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546205"/>
      </p:ext>
    </p:extLst>
  </p:cSld>
  <p:clrMapOvr>
    <a:masterClrMapping/>
  </p:clrMapOvr>
  <p:transition advTm="70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" grpId="0"/>
      <p:bldP spid="66" grpId="0" animBg="1"/>
      <p:bldP spid="6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Fig_webP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2" y="0"/>
            <a:ext cx="5139829" cy="6858000"/>
          </a:xfrm>
          <a:prstGeom prst="rect">
            <a:avLst/>
          </a:prstGeom>
        </p:spPr>
      </p:pic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605051" y="1203032"/>
            <a:ext cx="1797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2400">
                <a:solidFill>
                  <a:srgbClr val="FF0000"/>
                </a:solidFill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Input: Schema</a:t>
            </a:r>
            <a:endParaRPr lang="en-US" sz="2400">
              <a:solidFill>
                <a:srgbClr val="FF0000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605051" y="4116503"/>
            <a:ext cx="2627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2400">
                <a:solidFill>
                  <a:srgbClr val="FF0000"/>
                </a:solidFill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Output: Visualization</a:t>
            </a:r>
            <a:endParaRPr lang="en-US" sz="2400">
              <a:solidFill>
                <a:srgbClr val="FF0000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05051" y="2362713"/>
            <a:ext cx="1503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2400">
                <a:solidFill>
                  <a:srgbClr val="FF0000"/>
                </a:solidFill>
                <a:latin typeface="Calibri"/>
                <a:ea typeface="Times New Roman" pitchFamily="-106" charset="0"/>
                <a:cs typeface="Calibri"/>
                <a:sym typeface="Symbol" pitchFamily="-106" charset="2"/>
              </a:rPr>
              <a:t>Input Query</a:t>
            </a:r>
            <a:endParaRPr lang="en-US" sz="2400">
              <a:solidFill>
                <a:srgbClr val="FF0000"/>
              </a:solidFill>
              <a:latin typeface="Calibri"/>
              <a:ea typeface="Arial" pitchFamily="-106" charset="0"/>
              <a:cs typeface="Calibri"/>
            </a:endParaRPr>
          </a:p>
        </p:txBody>
      </p:sp>
      <p:cxnSp>
        <p:nvCxnSpPr>
          <p:cNvPr id="34" name="Straight Arrow Connector 53"/>
          <p:cNvCxnSpPr>
            <a:cxnSpLocks noChangeShapeType="1"/>
          </p:cNvCxnSpPr>
          <p:nvPr/>
        </p:nvCxnSpPr>
        <p:spPr bwMode="auto">
          <a:xfrm flipH="1" flipV="1">
            <a:off x="2477607" y="1538355"/>
            <a:ext cx="2078000" cy="57392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39" name="Straight Arrow Connector 53"/>
          <p:cNvCxnSpPr>
            <a:cxnSpLocks noChangeShapeType="1"/>
          </p:cNvCxnSpPr>
          <p:nvPr/>
        </p:nvCxnSpPr>
        <p:spPr bwMode="auto">
          <a:xfrm flipH="1" flipV="1">
            <a:off x="2182406" y="2732045"/>
            <a:ext cx="2373202" cy="65676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44" name="Straight Arrow Connector 53"/>
          <p:cNvCxnSpPr>
            <a:cxnSpLocks noChangeShapeType="1"/>
          </p:cNvCxnSpPr>
          <p:nvPr/>
        </p:nvCxnSpPr>
        <p:spPr bwMode="auto">
          <a:xfrm flipH="1" flipV="1">
            <a:off x="2477607" y="4617034"/>
            <a:ext cx="2078000" cy="57392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lg"/>
            <a:tailEnd type="none" w="med" len="lg"/>
          </a:ln>
        </p:spPr>
      </p:cxnSp>
      <p:sp>
        <p:nvSpPr>
          <p:cNvPr id="11" name="TextBox 10"/>
          <p:cNvSpPr txBox="1"/>
          <p:nvPr/>
        </p:nvSpPr>
        <p:spPr>
          <a:xfrm>
            <a:off x="605051" y="5729802"/>
            <a:ext cx="2523377" cy="323155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Danaparamita+ [EDBT'11]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2" y="13731"/>
            <a:ext cx="3672718" cy="523220"/>
          </a:xfrm>
        </p:spPr>
        <p:txBody>
          <a:bodyPr/>
          <a:lstStyle/>
          <a:p>
            <a:r>
              <a:rPr lang="en-US"/>
              <a:t>http://queryviz.com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5305" y="6594475"/>
            <a:ext cx="219320" cy="217254"/>
          </a:xfrm>
        </p:spPr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17852"/>
      </p:ext>
    </p:extLst>
  </p:cSld>
  <p:clrMapOvr>
    <a:masterClrMapping/>
  </p:clrMapOvr>
  <p:transition advTm="4954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2" y="13731"/>
            <a:ext cx="4057852" cy="523220"/>
          </a:xfrm>
        </p:spPr>
        <p:txBody>
          <a:bodyPr/>
          <a:lstStyle/>
          <a:p>
            <a:r>
              <a:rPr lang="en-US"/>
              <a:t>Wide Open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55" name="Rectangle 193"/>
          <p:cNvSpPr>
            <a:spLocks noChangeArrowheads="1"/>
          </p:cNvSpPr>
          <p:nvPr/>
        </p:nvSpPr>
        <p:spPr bwMode="auto">
          <a:xfrm>
            <a:off x="177802" y="1206921"/>
            <a:ext cx="868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2. What is the appropriate level of abstraction? (intent vs. debugging)</a:t>
            </a:r>
          </a:p>
        </p:txBody>
      </p:sp>
      <p:sp>
        <p:nvSpPr>
          <p:cNvPr id="56" name="Rectangle 193"/>
          <p:cNvSpPr>
            <a:spLocks noChangeArrowheads="1"/>
          </p:cNvSpPr>
          <p:nvPr/>
        </p:nvSpPr>
        <p:spPr bwMode="auto">
          <a:xfrm>
            <a:off x="177802" y="1716614"/>
            <a:ext cx="663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3. What are the appropriate basic visual metaphors?</a:t>
            </a:r>
          </a:p>
        </p:txBody>
      </p:sp>
      <p:sp>
        <p:nvSpPr>
          <p:cNvPr id="57" name="Rectangle 193"/>
          <p:cNvSpPr>
            <a:spLocks noChangeArrowheads="1"/>
          </p:cNvSpPr>
          <p:nvPr/>
        </p:nvSpPr>
        <p:spPr bwMode="auto">
          <a:xfrm>
            <a:off x="177802" y="2226307"/>
            <a:ext cx="7548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4. Can we visualize at different granularities? ("zooming in")</a:t>
            </a:r>
          </a:p>
        </p:txBody>
      </p:sp>
      <p:sp>
        <p:nvSpPr>
          <p:cNvPr id="61" name="Rectangle 193"/>
          <p:cNvSpPr>
            <a:spLocks noChangeArrowheads="1"/>
          </p:cNvSpPr>
          <p:nvPr/>
        </p:nvSpPr>
        <p:spPr bwMode="auto">
          <a:xfrm>
            <a:off x="177802" y="3755388"/>
            <a:ext cx="5858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7. How to optimally place the visual elements?</a:t>
            </a:r>
          </a:p>
        </p:txBody>
      </p:sp>
      <p:sp>
        <p:nvSpPr>
          <p:cNvPr id="63" name="Rectangle 193"/>
          <p:cNvSpPr>
            <a:spLocks noChangeArrowheads="1"/>
          </p:cNvSpPr>
          <p:nvPr/>
        </p:nvSpPr>
        <p:spPr bwMode="auto">
          <a:xfrm>
            <a:off x="177802" y="697228"/>
            <a:ext cx="849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1. How to visualize outer joins, sorting, arithmetic expressions, etc.?</a:t>
            </a:r>
          </a:p>
        </p:txBody>
      </p:sp>
      <p:sp>
        <p:nvSpPr>
          <p:cNvPr id="64" name="Rectangle 193"/>
          <p:cNvSpPr>
            <a:spLocks noChangeArrowheads="1"/>
          </p:cNvSpPr>
          <p:nvPr/>
        </p:nvSpPr>
        <p:spPr bwMode="auto">
          <a:xfrm>
            <a:off x="177802" y="4276776"/>
            <a:ext cx="7715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8. How to standardize evaluation of alternative approaches? </a:t>
            </a:r>
            <a:br>
              <a:rPr lang="en-US" sz="2400" i="1">
                <a:latin typeface="Calibri" charset="0"/>
                <a:cs typeface="Calibri" charset="0"/>
              </a:rPr>
            </a:br>
            <a:r>
              <a:rPr lang="en-US" sz="2400" i="1">
                <a:latin typeface="Calibri" charset="0"/>
                <a:cs typeface="Calibri" charset="0"/>
              </a:rPr>
              <a:t>    ("TPC-H for speed of Query Interpretation" via user studies)</a:t>
            </a:r>
          </a:p>
        </p:txBody>
      </p:sp>
      <p:sp>
        <p:nvSpPr>
          <p:cNvPr id="67" name="Rectangle 193"/>
          <p:cNvSpPr>
            <a:spLocks noChangeArrowheads="1"/>
          </p:cNvSpPr>
          <p:nvPr/>
        </p:nvSpPr>
        <p:spPr bwMode="auto">
          <a:xfrm>
            <a:off x="177802" y="2736000"/>
            <a:ext cx="5297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5. How can we visualize query fragments?</a:t>
            </a:r>
          </a:p>
        </p:txBody>
      </p:sp>
      <p:sp>
        <p:nvSpPr>
          <p:cNvPr id="68" name="Rectangle 193"/>
          <p:cNvSpPr>
            <a:spLocks noChangeArrowheads="1"/>
          </p:cNvSpPr>
          <p:nvPr/>
        </p:nvSpPr>
        <p:spPr bwMode="auto">
          <a:xfrm>
            <a:off x="177802" y="3245693"/>
            <a:ext cx="781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6. How to adapt visualizations to audiences? ("one size fit all")</a:t>
            </a:r>
          </a:p>
        </p:txBody>
      </p:sp>
    </p:spTree>
    <p:extLst>
      <p:ext uri="{BB962C8B-B14F-4D97-AF65-F5344CB8AC3E}">
        <p14:creationId xmlns:p14="http://schemas.microsoft.com/office/powerpoint/2010/main" val="6481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1"/>
    </mc:Choice>
    <mc:Fallback xmlns="">
      <p:transition xmlns:p14="http://schemas.microsoft.com/office/powerpoint/2010/main" spd="slow" advTm="233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Open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55" name="Rectangle 193"/>
          <p:cNvSpPr>
            <a:spLocks noChangeArrowheads="1"/>
          </p:cNvSpPr>
          <p:nvPr/>
        </p:nvSpPr>
        <p:spPr bwMode="auto">
          <a:xfrm>
            <a:off x="177802" y="1206921"/>
            <a:ext cx="868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2. What is the appropriate level of abstraction? (intent vs. debugging)</a:t>
            </a:r>
          </a:p>
        </p:txBody>
      </p:sp>
      <p:sp>
        <p:nvSpPr>
          <p:cNvPr id="56" name="Rectangle 193"/>
          <p:cNvSpPr>
            <a:spLocks noChangeArrowheads="1"/>
          </p:cNvSpPr>
          <p:nvPr/>
        </p:nvSpPr>
        <p:spPr bwMode="auto">
          <a:xfrm>
            <a:off x="177802" y="1716614"/>
            <a:ext cx="5683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3. What are the appropriate logical symbols?</a:t>
            </a:r>
          </a:p>
        </p:txBody>
      </p:sp>
      <p:sp>
        <p:nvSpPr>
          <p:cNvPr id="57" name="Rectangle 193"/>
          <p:cNvSpPr>
            <a:spLocks noChangeArrowheads="1"/>
          </p:cNvSpPr>
          <p:nvPr/>
        </p:nvSpPr>
        <p:spPr bwMode="auto">
          <a:xfrm>
            <a:off x="177802" y="2277107"/>
            <a:ext cx="7548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4. Can we visualize at different granularities? ("zooming in")</a:t>
            </a:r>
          </a:p>
        </p:txBody>
      </p:sp>
      <p:sp>
        <p:nvSpPr>
          <p:cNvPr id="58" name="Rectangle 193"/>
          <p:cNvSpPr>
            <a:spLocks noChangeArrowheads="1"/>
          </p:cNvSpPr>
          <p:nvPr/>
        </p:nvSpPr>
        <p:spPr bwMode="auto">
          <a:xfrm>
            <a:off x="177802" y="2786800"/>
            <a:ext cx="7739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5. How to adapt visualizations to audiences? ("one size fit all")</a:t>
            </a:r>
          </a:p>
        </p:txBody>
      </p:sp>
      <p:sp>
        <p:nvSpPr>
          <p:cNvPr id="59" name="Rectangle 193"/>
          <p:cNvSpPr>
            <a:spLocks noChangeArrowheads="1"/>
          </p:cNvSpPr>
          <p:nvPr/>
        </p:nvSpPr>
        <p:spPr bwMode="auto">
          <a:xfrm>
            <a:off x="177802" y="3296493"/>
            <a:ext cx="5297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6. How can we visualize query fragments?</a:t>
            </a:r>
          </a:p>
        </p:txBody>
      </p:sp>
      <p:sp>
        <p:nvSpPr>
          <p:cNvPr id="61" name="Rectangle 193"/>
          <p:cNvSpPr>
            <a:spLocks noChangeArrowheads="1"/>
          </p:cNvSpPr>
          <p:nvPr/>
        </p:nvSpPr>
        <p:spPr bwMode="auto">
          <a:xfrm>
            <a:off x="177802" y="3806188"/>
            <a:ext cx="5858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7. How to optimally place the visual elements?</a:t>
            </a:r>
          </a:p>
        </p:txBody>
      </p:sp>
      <p:sp>
        <p:nvSpPr>
          <p:cNvPr id="63" name="Rectangle 193"/>
          <p:cNvSpPr>
            <a:spLocks noChangeArrowheads="1"/>
          </p:cNvSpPr>
          <p:nvPr/>
        </p:nvSpPr>
        <p:spPr bwMode="auto">
          <a:xfrm>
            <a:off x="177802" y="697228"/>
            <a:ext cx="849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1. How to visualize outer joins, sorting, arithmetic expressions, etc.?</a:t>
            </a:r>
          </a:p>
        </p:txBody>
      </p:sp>
      <p:sp>
        <p:nvSpPr>
          <p:cNvPr id="64" name="Rectangle 193"/>
          <p:cNvSpPr>
            <a:spLocks noChangeArrowheads="1"/>
          </p:cNvSpPr>
          <p:nvPr/>
        </p:nvSpPr>
        <p:spPr bwMode="auto">
          <a:xfrm>
            <a:off x="177802" y="4385308"/>
            <a:ext cx="7715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8. How to standardize evaluation of alternative approaches? </a:t>
            </a:r>
            <a:br>
              <a:rPr lang="en-US" sz="2400" i="1">
                <a:latin typeface="Calibri" charset="0"/>
                <a:cs typeface="Calibri" charset="0"/>
              </a:rPr>
            </a:br>
            <a:r>
              <a:rPr lang="en-US" sz="2400" i="1">
                <a:latin typeface="Calibri" charset="0"/>
                <a:cs typeface="Calibri" charset="0"/>
              </a:rPr>
              <a:t>    ("TPC-H for speed of Query Interpretation" via user studies)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802" y="1716614"/>
            <a:ext cx="8783318" cy="4541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en-US" i="1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36880" y="1422401"/>
            <a:ext cx="203200" cy="294213"/>
          </a:xfrm>
          <a:prstGeom prst="straightConnector1">
            <a:avLst/>
          </a:prstGeom>
          <a:ln>
            <a:solidFill>
              <a:srgbClr val="1F497D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4350" t="1392" r="-8" b="26280"/>
          <a:stretch/>
        </p:blipFill>
        <p:spPr>
          <a:xfrm>
            <a:off x="343122" y="1913099"/>
            <a:ext cx="2037733" cy="1929333"/>
          </a:xfrm>
          <a:prstGeom prst="rect">
            <a:avLst/>
          </a:prstGeom>
        </p:spPr>
      </p:pic>
      <p:pic>
        <p:nvPicPr>
          <p:cNvPr id="25" name="Picture 13" descr="Picture 1.png"/>
          <p:cNvPicPr>
            <a:picLocks noChangeAspect="1"/>
          </p:cNvPicPr>
          <p:nvPr/>
        </p:nvPicPr>
        <p:blipFill rotWithShape="1">
          <a:blip r:embed="rId5"/>
          <a:srcRect l="1850" r="15"/>
          <a:stretch/>
        </p:blipFill>
        <p:spPr bwMode="auto">
          <a:xfrm>
            <a:off x="2821816" y="2560554"/>
            <a:ext cx="3214171" cy="12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93"/>
          <p:cNvSpPr>
            <a:spLocks noChangeArrowheads="1"/>
          </p:cNvSpPr>
          <p:nvPr/>
        </p:nvSpPr>
        <p:spPr bwMode="auto">
          <a:xfrm>
            <a:off x="799007" y="4854095"/>
            <a:ext cx="1125962" cy="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4025" lvl="0" indent="-454025" defTabSz="2655340" eaLnBrk="0" hangingPunct="0">
              <a:lnSpc>
                <a:spcPct val="90000"/>
              </a:lnSpc>
              <a:spcAft>
                <a:spcPct val="20000"/>
              </a:spcAft>
              <a:tabLst>
                <a:tab pos="1790331" algn="l"/>
              </a:tabLst>
            </a:pPr>
            <a:r>
              <a:rPr lang="en-US" sz="2000" b="1">
                <a:latin typeface="Calibri" charset="0"/>
                <a:cs typeface="Calibri" charset="0"/>
              </a:rPr>
              <a:t>Query Plan</a:t>
            </a:r>
          </a:p>
        </p:txBody>
      </p:sp>
      <p:sp>
        <p:nvSpPr>
          <p:cNvPr id="27" name="Rectangle 193"/>
          <p:cNvSpPr>
            <a:spLocks noChangeArrowheads="1"/>
          </p:cNvSpPr>
          <p:nvPr/>
        </p:nvSpPr>
        <p:spPr bwMode="auto">
          <a:xfrm>
            <a:off x="3823833" y="4854095"/>
            <a:ext cx="1070376" cy="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4025" lvl="0" indent="-454025" defTabSz="2655340" eaLnBrk="0" hangingPunct="0">
              <a:lnSpc>
                <a:spcPct val="90000"/>
              </a:lnSpc>
              <a:spcAft>
                <a:spcPct val="20000"/>
              </a:spcAft>
              <a:tabLst>
                <a:tab pos="1790331" algn="l"/>
              </a:tabLst>
            </a:pPr>
            <a:r>
              <a:rPr lang="en-US" sz="2000" b="1">
                <a:latin typeface="Calibri" charset="0"/>
                <a:cs typeface="Calibri" charset="0"/>
              </a:rPr>
              <a:t>SQL Query</a:t>
            </a:r>
          </a:p>
        </p:txBody>
      </p:sp>
      <p:sp>
        <p:nvSpPr>
          <p:cNvPr id="28" name="Rectangle 193"/>
          <p:cNvSpPr>
            <a:spLocks noChangeArrowheads="1"/>
          </p:cNvSpPr>
          <p:nvPr/>
        </p:nvSpPr>
        <p:spPr bwMode="auto">
          <a:xfrm>
            <a:off x="6843311" y="4854095"/>
            <a:ext cx="1346986" cy="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4025" lvl="0" indent="-454025" defTabSz="2655340" eaLnBrk="0" hangingPunct="0">
              <a:lnSpc>
                <a:spcPct val="90000"/>
              </a:lnSpc>
              <a:spcAft>
                <a:spcPct val="20000"/>
              </a:spcAft>
              <a:tabLst>
                <a:tab pos="1790331" algn="l"/>
              </a:tabLst>
            </a:pPr>
            <a:r>
              <a:rPr lang="en-US" sz="2000" b="1">
                <a:latin typeface="Calibri" charset="0"/>
                <a:cs typeface="Calibri" charset="0"/>
              </a:rPr>
              <a:t>Query Intent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34545" y="5445458"/>
            <a:ext cx="8219879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0" name="Rectangle 193"/>
          <p:cNvSpPr>
            <a:spLocks noChangeArrowheads="1"/>
          </p:cNvSpPr>
          <p:nvPr/>
        </p:nvSpPr>
        <p:spPr bwMode="auto">
          <a:xfrm>
            <a:off x="7375360" y="5502690"/>
            <a:ext cx="152635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454025" lvl="0" indent="-454025" defTabSz="2655340" eaLnBrk="0" hangingPunct="0">
              <a:lnSpc>
                <a:spcPct val="90000"/>
              </a:lnSpc>
              <a:spcAft>
                <a:spcPct val="20000"/>
              </a:spcAft>
              <a:tabLst>
                <a:tab pos="1790331" algn="l"/>
              </a:tabLst>
            </a:pPr>
            <a:r>
              <a:rPr lang="en-US" sz="2000" i="1">
                <a:solidFill>
                  <a:srgbClr val="1F497D"/>
                </a:solidFill>
                <a:latin typeface="Calibri" charset="0"/>
                <a:cs typeface="Calibri" charset="0"/>
              </a:rPr>
              <a:t>more abstract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4520" y="4250416"/>
            <a:ext cx="2134937" cy="27698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5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Pirahesh et al. [Sigmod’92]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8919" y="4250416"/>
            <a:ext cx="2599964" cy="27698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5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Jaakkola &amp; Thalheim [ER WS’03]</a:t>
            </a:r>
          </a:p>
        </p:txBody>
      </p:sp>
      <p:sp>
        <p:nvSpPr>
          <p:cNvPr id="34" name="Rectangle 119"/>
          <p:cNvSpPr>
            <a:spLocks noChangeArrowheads="1"/>
          </p:cNvSpPr>
          <p:nvPr/>
        </p:nvSpPr>
        <p:spPr bwMode="auto">
          <a:xfrm>
            <a:off x="3025470" y="3965126"/>
            <a:ext cx="279563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800">
                <a:latin typeface="Calibri" charset="0"/>
                <a:cs typeface="Calibri" charset="0"/>
              </a:rPr>
              <a:t>Most VQL</a:t>
            </a:r>
            <a:r>
              <a:rPr lang="en-US" sz="1800" baseline="30000">
                <a:solidFill>
                  <a:schemeClr val="tx2"/>
                </a:solidFill>
                <a:latin typeface="Calibri" charset="0"/>
                <a:cs typeface="Calibri" charset="0"/>
              </a:rPr>
              <a:t>*</a:t>
            </a:r>
            <a:r>
              <a:rPr lang="en-US" sz="1800">
                <a:latin typeface="Calibri" charset="0"/>
                <a:cs typeface="Calibri" charset="0"/>
              </a:rPr>
              <a:t> such as Visual SQL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185187" y="1860703"/>
            <a:ext cx="2616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1600">
                <a:solidFill>
                  <a:srgbClr val="FF0000"/>
                </a:solidFill>
                <a:latin typeface="Calibri"/>
                <a:cs typeface="Calibri"/>
              </a:rPr>
              <a:t>Correlated nesting is preserved</a:t>
            </a:r>
          </a:p>
        </p:txBody>
      </p:sp>
      <p:cxnSp>
        <p:nvCxnSpPr>
          <p:cNvPr id="36" name="Straight Arrow Connector 53"/>
          <p:cNvCxnSpPr>
            <a:cxnSpLocks noChangeShapeType="1"/>
            <a:endCxn id="16" idx="7"/>
          </p:cNvCxnSpPr>
          <p:nvPr/>
        </p:nvCxnSpPr>
        <p:spPr bwMode="auto">
          <a:xfrm flipH="1">
            <a:off x="3470034" y="2107431"/>
            <a:ext cx="842689" cy="109500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7" name="Straight Arrow Connector 53"/>
          <p:cNvCxnSpPr>
            <a:cxnSpLocks noChangeShapeType="1"/>
            <a:endCxn id="74" idx="1"/>
          </p:cNvCxnSpPr>
          <p:nvPr/>
        </p:nvCxnSpPr>
        <p:spPr bwMode="auto">
          <a:xfrm>
            <a:off x="4643120" y="2107431"/>
            <a:ext cx="530758" cy="78793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</p:cxnSp>
      <p:grpSp>
        <p:nvGrpSpPr>
          <p:cNvPr id="38" name="Group 37"/>
          <p:cNvGrpSpPr/>
          <p:nvPr/>
        </p:nvGrpSpPr>
        <p:grpSpPr>
          <a:xfrm>
            <a:off x="6351175" y="2560554"/>
            <a:ext cx="2331259" cy="972861"/>
            <a:chOff x="4939841" y="1454948"/>
            <a:chExt cx="2705145" cy="1128888"/>
          </a:xfrm>
        </p:grpSpPr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>
              <a:off x="5532326" y="1902048"/>
              <a:ext cx="40690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0" name="Group 106"/>
            <p:cNvGrpSpPr/>
            <p:nvPr/>
          </p:nvGrpSpPr>
          <p:grpSpPr>
            <a:xfrm>
              <a:off x="5939226" y="1574027"/>
              <a:ext cx="593596" cy="874724"/>
              <a:chOff x="6013368" y="2451684"/>
              <a:chExt cx="579733" cy="8987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013368" y="2451684"/>
                <a:ext cx="579733" cy="22467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/>
                    <a:cs typeface="Arial"/>
                  </a:rPr>
                  <a:t> Scores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013368" y="2676361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Team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013368" y="2901038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Day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013368" y="3125715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Runs</a:t>
                </a:r>
              </a:p>
            </p:txBody>
          </p:sp>
        </p:grpSp>
        <p:grpSp>
          <p:nvGrpSpPr>
            <p:cNvPr id="41" name="Group 112"/>
            <p:cNvGrpSpPr/>
            <p:nvPr/>
          </p:nvGrpSpPr>
          <p:grpSpPr>
            <a:xfrm>
              <a:off x="4939841" y="1574032"/>
              <a:ext cx="592482" cy="656037"/>
              <a:chOff x="5672691" y="3708233"/>
              <a:chExt cx="681354" cy="6740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72691" y="3708233"/>
                <a:ext cx="681354" cy="224677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/>
                    <a:cs typeface="Arial"/>
                  </a:rPr>
                  <a:t> select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672691" y="3932910"/>
                <a:ext cx="681354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Team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72691" y="4157581"/>
                <a:ext cx="681354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Day</a:t>
                </a:r>
              </a:p>
            </p:txBody>
          </p:sp>
        </p:grpSp>
        <p:sp>
          <p:nvSpPr>
            <p:cNvPr id="42" name="Rounded Rectangle 41"/>
            <p:cNvSpPr/>
            <p:nvPr/>
          </p:nvSpPr>
          <p:spPr bwMode="auto">
            <a:xfrm>
              <a:off x="6822075" y="1454948"/>
              <a:ext cx="822911" cy="1128888"/>
            </a:xfrm>
            <a:prstGeom prst="roundRect">
              <a:avLst>
                <a:gd name="adj" fmla="val 12549"/>
              </a:avLst>
            </a:prstGeom>
            <a:noFill/>
            <a:ln w="381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indent="-574675" algn="ctr" defTabSz="895350">
                <a:tabLst>
                  <a:tab pos="533400" algn="r"/>
                </a:tabLst>
              </a:pPr>
              <a:endParaRPr lang="en-US" sz="1200">
                <a:latin typeface="Arial" pitchFamily="34" charset="0"/>
              </a:endParaRPr>
            </a:p>
          </p:txBody>
        </p:sp>
        <p:grpSp>
          <p:nvGrpSpPr>
            <p:cNvPr id="43" name="Group 106"/>
            <p:cNvGrpSpPr/>
            <p:nvPr/>
          </p:nvGrpSpPr>
          <p:grpSpPr>
            <a:xfrm>
              <a:off x="6939724" y="1574027"/>
              <a:ext cx="593596" cy="874724"/>
              <a:chOff x="6013368" y="2451684"/>
              <a:chExt cx="579733" cy="898708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013368" y="2451684"/>
                <a:ext cx="579733" cy="224677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/>
                    <a:cs typeface="Arial"/>
                  </a:rPr>
                  <a:t> Scores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13368" y="2676361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Team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13368" y="2901038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Day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13368" y="3125715"/>
                <a:ext cx="579733" cy="2246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200" i="1">
                    <a:solidFill>
                      <a:schemeClr val="tx1"/>
                    </a:solidFill>
                    <a:latin typeface="Arial"/>
                    <a:cs typeface="Arial"/>
                  </a:rPr>
                  <a:t> Runs</a:t>
                </a:r>
              </a:p>
            </p:txBody>
          </p:sp>
        </p:grp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>
              <a:off x="6532824" y="2351934"/>
              <a:ext cx="40690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6532824" y="2131409"/>
              <a:ext cx="40690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 flipH="1">
              <a:off x="6532824" y="1902049"/>
              <a:ext cx="40690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>
              <a:off x="5532326" y="2131410"/>
              <a:ext cx="40690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70" name="Rectangle 119"/>
          <p:cNvSpPr>
            <a:spLocks noChangeArrowheads="1"/>
          </p:cNvSpPr>
          <p:nvPr/>
        </p:nvSpPr>
        <p:spPr bwMode="auto">
          <a:xfrm>
            <a:off x="6575892" y="4238377"/>
            <a:ext cx="188182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800">
                <a:solidFill>
                  <a:srgbClr val="0000FF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63267" y="5960110"/>
            <a:ext cx="79270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1400" baseline="30000">
                <a:solidFill>
                  <a:srgbClr val="1F497D"/>
                </a:solidFill>
                <a:latin typeface="Calibri"/>
                <a:cs typeface="Calibri"/>
              </a:rPr>
              <a:t>*</a:t>
            </a:r>
            <a:r>
              <a:rPr lang="en-US" sz="1400">
                <a:solidFill>
                  <a:srgbClr val="1F497D"/>
                </a:solidFill>
                <a:latin typeface="Calibri"/>
                <a:cs typeface="Calibri"/>
              </a:rPr>
              <a:t> Note that VQL (Visual Query Languages) do not provide the reverse functionality of query visualization</a:t>
            </a:r>
          </a:p>
        </p:txBody>
      </p:sp>
      <p:sp>
        <p:nvSpPr>
          <p:cNvPr id="73" name="Rectangle 119"/>
          <p:cNvSpPr>
            <a:spLocks noChangeArrowheads="1"/>
          </p:cNvSpPr>
          <p:nvPr/>
        </p:nvSpPr>
        <p:spPr bwMode="auto">
          <a:xfrm>
            <a:off x="427895" y="3965126"/>
            <a:ext cx="186818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800">
                <a:latin typeface="Calibri" charset="0"/>
                <a:cs typeface="Calibri" charset="0"/>
              </a:rPr>
              <a:t>Query Graph Model</a:t>
            </a:r>
          </a:p>
        </p:txBody>
      </p:sp>
      <p:sp>
        <p:nvSpPr>
          <p:cNvPr id="16" name="Oval 15"/>
          <p:cNvSpPr/>
          <p:nvPr/>
        </p:nvSpPr>
        <p:spPr>
          <a:xfrm>
            <a:off x="2791336" y="3173999"/>
            <a:ext cx="795144" cy="19419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25963" y="2852793"/>
            <a:ext cx="1010024" cy="290726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1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8"/>
    </mc:Choice>
    <mc:Fallback xmlns="">
      <p:transition xmlns:p14="http://schemas.microsoft.com/office/powerpoint/2010/main" spd="slow" advTm="6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 animBg="1"/>
      <p:bldP spid="33" grpId="0" animBg="1"/>
      <p:bldP spid="34" grpId="0"/>
      <p:bldP spid="35" grpId="0"/>
      <p:bldP spid="72" grpId="0"/>
      <p:bldP spid="73" grpId="0"/>
      <p:bldP spid="16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Open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55" name="Rectangle 193"/>
          <p:cNvSpPr>
            <a:spLocks noChangeArrowheads="1"/>
          </p:cNvSpPr>
          <p:nvPr/>
        </p:nvSpPr>
        <p:spPr bwMode="auto">
          <a:xfrm>
            <a:off x="177802" y="1206921"/>
            <a:ext cx="868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2. What is the appropriate level of abstraction? (intent vs. debugging)</a:t>
            </a:r>
          </a:p>
        </p:txBody>
      </p:sp>
      <p:sp>
        <p:nvSpPr>
          <p:cNvPr id="56" name="Rectangle 193"/>
          <p:cNvSpPr>
            <a:spLocks noChangeArrowheads="1"/>
          </p:cNvSpPr>
          <p:nvPr/>
        </p:nvSpPr>
        <p:spPr bwMode="auto">
          <a:xfrm>
            <a:off x="177802" y="1716614"/>
            <a:ext cx="663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3. What are the appropriate basic visual metaphors?</a:t>
            </a:r>
          </a:p>
        </p:txBody>
      </p:sp>
      <p:sp>
        <p:nvSpPr>
          <p:cNvPr id="63" name="Rectangle 193"/>
          <p:cNvSpPr>
            <a:spLocks noChangeArrowheads="1"/>
          </p:cNvSpPr>
          <p:nvPr/>
        </p:nvSpPr>
        <p:spPr bwMode="auto">
          <a:xfrm>
            <a:off x="177802" y="697228"/>
            <a:ext cx="849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1. How to visualize outer joins, sorting, arithmetic expressions, etc.?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802" y="2225040"/>
            <a:ext cx="8783318" cy="4226560"/>
          </a:xfrm>
          <a:prstGeom prst="rect">
            <a:avLst/>
          </a:prstGeom>
          <a:solidFill>
            <a:srgbClr val="DCE6F2"/>
          </a:solidFill>
          <a:ln w="19050" cmpd="sng">
            <a:solidFill>
              <a:srgbClr val="1F497D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en-US" i="1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36880" y="1930827"/>
            <a:ext cx="203200" cy="294213"/>
          </a:xfrm>
          <a:prstGeom prst="straightConnector1">
            <a:avLst/>
          </a:prstGeom>
          <a:ln>
            <a:solidFill>
              <a:srgbClr val="1F497D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681526" y="2529334"/>
            <a:ext cx="4110140" cy="1532440"/>
            <a:chOff x="346609" y="4235210"/>
            <a:chExt cx="4110140" cy="1532440"/>
          </a:xfrm>
        </p:grpSpPr>
        <p:grpSp>
          <p:nvGrpSpPr>
            <p:cNvPr id="100" name="Group 39"/>
            <p:cNvGrpSpPr/>
            <p:nvPr/>
          </p:nvGrpSpPr>
          <p:grpSpPr>
            <a:xfrm>
              <a:off x="1258228" y="4438179"/>
              <a:ext cx="660795" cy="340476"/>
              <a:chOff x="4101704" y="1896761"/>
              <a:chExt cx="660795" cy="437189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03" name="Group 40"/>
            <p:cNvGrpSpPr/>
            <p:nvPr/>
          </p:nvGrpSpPr>
          <p:grpSpPr>
            <a:xfrm>
              <a:off x="346609" y="4438179"/>
              <a:ext cx="536969" cy="340476"/>
              <a:chOff x="4101704" y="1896761"/>
              <a:chExt cx="660795" cy="43718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select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06" name="Group 45"/>
            <p:cNvGrpSpPr/>
            <p:nvPr/>
          </p:nvGrpSpPr>
          <p:grpSpPr>
            <a:xfrm>
              <a:off x="2286928" y="4444723"/>
              <a:ext cx="660795" cy="510781"/>
              <a:chOff x="4101704" y="1896761"/>
              <a:chExt cx="660795" cy="65587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bar</a:t>
                </a:r>
              </a:p>
            </p:txBody>
          </p:sp>
        </p:grpSp>
        <p:grpSp>
          <p:nvGrpSpPr>
            <p:cNvPr id="110" name="Group 49"/>
            <p:cNvGrpSpPr/>
            <p:nvPr/>
          </p:nvGrpSpPr>
          <p:grpSpPr>
            <a:xfrm>
              <a:off x="3366964" y="5087868"/>
              <a:ext cx="660795" cy="510781"/>
              <a:chOff x="4101704" y="1896761"/>
              <a:chExt cx="660795" cy="65587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Serves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bar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cxnSp>
          <p:nvCxnSpPr>
            <p:cNvPr id="114" name="Straight Arrow Connector 30"/>
            <p:cNvCxnSpPr>
              <a:cxnSpLocks noChangeShapeType="1"/>
            </p:cNvCxnSpPr>
            <p:nvPr/>
          </p:nvCxnSpPr>
          <p:spPr bwMode="auto">
            <a:xfrm rot="10800000">
              <a:off x="883578" y="4696940"/>
              <a:ext cx="365125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2947723" y="4698758"/>
              <a:ext cx="419241" cy="1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grpSp>
          <p:nvGrpSpPr>
            <p:cNvPr id="116" name="Group 49"/>
            <p:cNvGrpSpPr/>
            <p:nvPr/>
          </p:nvGrpSpPr>
          <p:grpSpPr>
            <a:xfrm>
              <a:off x="3366964" y="4443434"/>
              <a:ext cx="660795" cy="510781"/>
              <a:chOff x="4101704" y="1896761"/>
              <a:chExt cx="660795" cy="65587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Likes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grpSp>
          <p:nvGrpSpPr>
            <p:cNvPr id="120" name="Group 71"/>
            <p:cNvGrpSpPr>
              <a:grpSpLocks/>
            </p:cNvGrpSpPr>
            <p:nvPr/>
          </p:nvGrpSpPr>
          <p:grpSpPr bwMode="auto">
            <a:xfrm>
              <a:off x="4027759" y="4869130"/>
              <a:ext cx="190500" cy="648877"/>
              <a:chOff x="5257800" y="3594100"/>
              <a:chExt cx="190500" cy="984250"/>
            </a:xfrm>
          </p:grpSpPr>
          <p:cxnSp>
            <p:nvCxnSpPr>
              <p:cNvPr id="121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257800" y="3594100"/>
                <a:ext cx="1588" cy="984250"/>
              </a:xfrm>
              <a:prstGeom prst="curvedConnector3">
                <a:avLst>
                  <a:gd name="adj1" fmla="val 1439546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sp>
            <p:nvSpPr>
              <p:cNvPr id="122" name="Rectangle 73"/>
              <p:cNvSpPr>
                <a:spLocks noChangeArrowheads="1"/>
              </p:cNvSpPr>
              <p:nvPr/>
            </p:nvSpPr>
            <p:spPr bwMode="auto">
              <a:xfrm>
                <a:off x="5302250" y="4025900"/>
                <a:ext cx="146050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2655888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/>
              </a:p>
            </p:txBody>
          </p:sp>
        </p:grpSp>
        <p:cxnSp>
          <p:nvCxnSpPr>
            <p:cNvPr id="123" name="Straight Arrow Connector 30"/>
            <p:cNvCxnSpPr>
              <a:cxnSpLocks noChangeShapeType="1"/>
            </p:cNvCxnSpPr>
            <p:nvPr/>
          </p:nvCxnSpPr>
          <p:spPr bwMode="auto">
            <a:xfrm>
              <a:off x="1919023" y="4706496"/>
              <a:ext cx="367905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124" name="Rounded Rectangle 123"/>
            <p:cNvSpPr/>
            <p:nvPr/>
          </p:nvSpPr>
          <p:spPr bwMode="auto">
            <a:xfrm>
              <a:off x="3206553" y="4330997"/>
              <a:ext cx="1152256" cy="134733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2080545" y="4235210"/>
              <a:ext cx="2376204" cy="1532440"/>
            </a:xfrm>
            <a:prstGeom prst="roundRect">
              <a:avLst>
                <a:gd name="adj" fmla="val 15633"/>
              </a:avLst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Arrow Connector 30"/>
            <p:cNvCxnSpPr>
              <a:cxnSpLocks noChangeShapeType="1"/>
            </p:cNvCxnSpPr>
            <p:nvPr/>
          </p:nvCxnSpPr>
          <p:spPr bwMode="auto">
            <a:xfrm>
              <a:off x="2947723" y="4870352"/>
              <a:ext cx="417254" cy="4816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1" name="Group 10"/>
          <p:cNvGrpSpPr/>
          <p:nvPr/>
        </p:nvGrpSpPr>
        <p:grpSpPr>
          <a:xfrm>
            <a:off x="346609" y="2614140"/>
            <a:ext cx="3871650" cy="1272562"/>
            <a:chOff x="391059" y="7334503"/>
            <a:chExt cx="3871650" cy="1272562"/>
          </a:xfrm>
        </p:grpSpPr>
        <p:grpSp>
          <p:nvGrpSpPr>
            <p:cNvPr id="148" name="Group 39"/>
            <p:cNvGrpSpPr/>
            <p:nvPr/>
          </p:nvGrpSpPr>
          <p:grpSpPr>
            <a:xfrm>
              <a:off x="1302678" y="7446595"/>
              <a:ext cx="660795" cy="340476"/>
              <a:chOff x="4101704" y="1896761"/>
              <a:chExt cx="660795" cy="437189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51" name="Group 40"/>
            <p:cNvGrpSpPr/>
            <p:nvPr/>
          </p:nvGrpSpPr>
          <p:grpSpPr>
            <a:xfrm>
              <a:off x="391059" y="7446595"/>
              <a:ext cx="536969" cy="340476"/>
              <a:chOff x="4101704" y="1896761"/>
              <a:chExt cx="660795" cy="437189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select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54" name="Group 45"/>
            <p:cNvGrpSpPr/>
            <p:nvPr/>
          </p:nvGrpSpPr>
          <p:grpSpPr>
            <a:xfrm>
              <a:off x="2331378" y="7453139"/>
              <a:ext cx="660795" cy="510781"/>
              <a:chOff x="4101704" y="1896761"/>
              <a:chExt cx="660795" cy="65587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bar</a:t>
                </a:r>
              </a:p>
            </p:txBody>
          </p:sp>
        </p:grpSp>
        <p:grpSp>
          <p:nvGrpSpPr>
            <p:cNvPr id="158" name="Group 49"/>
            <p:cNvGrpSpPr/>
            <p:nvPr/>
          </p:nvGrpSpPr>
          <p:grpSpPr>
            <a:xfrm>
              <a:off x="3411414" y="8096284"/>
              <a:ext cx="660795" cy="510781"/>
              <a:chOff x="4101704" y="1896761"/>
              <a:chExt cx="660795" cy="65587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Serves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bar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cxnSp>
          <p:nvCxnSpPr>
            <p:cNvPr id="162" name="Straight Arrow Connector 30"/>
            <p:cNvCxnSpPr>
              <a:cxnSpLocks noChangeShapeType="1"/>
            </p:cNvCxnSpPr>
            <p:nvPr/>
          </p:nvCxnSpPr>
          <p:spPr bwMode="auto">
            <a:xfrm rot="10800000">
              <a:off x="928028" y="7705356"/>
              <a:ext cx="365125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2992173" y="7707174"/>
              <a:ext cx="419241" cy="1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grpSp>
          <p:nvGrpSpPr>
            <p:cNvPr id="164" name="Group 49"/>
            <p:cNvGrpSpPr/>
            <p:nvPr/>
          </p:nvGrpSpPr>
          <p:grpSpPr>
            <a:xfrm>
              <a:off x="3411414" y="7451850"/>
              <a:ext cx="660795" cy="510781"/>
              <a:chOff x="4101704" y="1896761"/>
              <a:chExt cx="660795" cy="655870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Likes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grpSp>
          <p:nvGrpSpPr>
            <p:cNvPr id="168" name="Group 71"/>
            <p:cNvGrpSpPr>
              <a:grpSpLocks/>
            </p:cNvGrpSpPr>
            <p:nvPr/>
          </p:nvGrpSpPr>
          <p:grpSpPr bwMode="auto">
            <a:xfrm>
              <a:off x="4072209" y="7877546"/>
              <a:ext cx="190500" cy="648877"/>
              <a:chOff x="5257800" y="3594100"/>
              <a:chExt cx="190500" cy="984250"/>
            </a:xfrm>
          </p:grpSpPr>
          <p:cxnSp>
            <p:nvCxnSpPr>
              <p:cNvPr id="169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257800" y="3594100"/>
                <a:ext cx="1588" cy="984250"/>
              </a:xfrm>
              <a:prstGeom prst="curvedConnector3">
                <a:avLst>
                  <a:gd name="adj1" fmla="val 1439546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sp>
            <p:nvSpPr>
              <p:cNvPr id="170" name="Rectangle 73"/>
              <p:cNvSpPr>
                <a:spLocks noChangeArrowheads="1"/>
              </p:cNvSpPr>
              <p:nvPr/>
            </p:nvSpPr>
            <p:spPr bwMode="auto">
              <a:xfrm>
                <a:off x="5302250" y="4025900"/>
                <a:ext cx="146050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2655888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/>
              </a:p>
            </p:txBody>
          </p:sp>
        </p:grpSp>
        <p:cxnSp>
          <p:nvCxnSpPr>
            <p:cNvPr id="171" name="Straight Arrow Connector 30"/>
            <p:cNvCxnSpPr>
              <a:cxnSpLocks noChangeShapeType="1"/>
            </p:cNvCxnSpPr>
            <p:nvPr/>
          </p:nvCxnSpPr>
          <p:spPr bwMode="auto">
            <a:xfrm>
              <a:off x="1963473" y="7714912"/>
              <a:ext cx="367905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172" name="Rounded Rectangle 171"/>
            <p:cNvSpPr/>
            <p:nvPr/>
          </p:nvSpPr>
          <p:spPr bwMode="auto">
            <a:xfrm>
              <a:off x="2217796" y="7334503"/>
              <a:ext cx="878992" cy="758362"/>
            </a:xfrm>
            <a:prstGeom prst="roundRect">
              <a:avLst>
                <a:gd name="adj" fmla="val 12549"/>
              </a:avLst>
            </a:prstGeom>
            <a:noFill/>
            <a:ln w="381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indent="-574675" algn="ctr" defTabSz="895350">
                <a:tabLst>
                  <a:tab pos="533400" algn="r"/>
                </a:tabLst>
              </a:pPr>
              <a:endParaRPr lang="en-US" sz="1200">
                <a:latin typeface="Arial" pitchFamily="34" charset="0"/>
              </a:endParaRPr>
            </a:p>
          </p:txBody>
        </p:sp>
        <p:cxnSp>
          <p:nvCxnSpPr>
            <p:cNvPr id="173" name="Straight Arrow Connector 30"/>
            <p:cNvCxnSpPr>
              <a:cxnSpLocks noChangeShapeType="1"/>
            </p:cNvCxnSpPr>
            <p:nvPr/>
          </p:nvCxnSpPr>
          <p:spPr bwMode="auto">
            <a:xfrm>
              <a:off x="2992173" y="7878768"/>
              <a:ext cx="417254" cy="4816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sp>
        <p:nvSpPr>
          <p:cNvPr id="207" name="Rectangle 3"/>
          <p:cNvSpPr>
            <a:spLocks noChangeArrowheads="1"/>
          </p:cNvSpPr>
          <p:nvPr/>
        </p:nvSpPr>
        <p:spPr bwMode="auto">
          <a:xfrm>
            <a:off x="507157" y="3466309"/>
            <a:ext cx="263774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QueryViz: default reading order</a:t>
            </a:r>
            <a:br>
              <a:rPr lang="en-US" sz="160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and logical equivalences</a:t>
            </a:r>
          </a:p>
        </p:txBody>
      </p:sp>
      <p:sp>
        <p:nvSpPr>
          <p:cNvPr id="208" name="Rectangle 3"/>
          <p:cNvSpPr>
            <a:spLocks noChangeArrowheads="1"/>
          </p:cNvSpPr>
          <p:nvPr/>
        </p:nvSpPr>
        <p:spPr bwMode="auto">
          <a:xfrm>
            <a:off x="4839507" y="3472380"/>
            <a:ext cx="11655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retain original</a:t>
            </a:r>
            <a:br>
              <a:rPr lang="en-US" sz="160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nesting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29187" y="4459585"/>
            <a:ext cx="2813981" cy="1750728"/>
            <a:chOff x="5929187" y="4459585"/>
            <a:chExt cx="2813981" cy="1750728"/>
          </a:xfrm>
        </p:grpSpPr>
        <p:cxnSp>
          <p:nvCxnSpPr>
            <p:cNvPr id="140" name="Straight Arrow Connector 30"/>
            <p:cNvCxnSpPr>
              <a:cxnSpLocks noChangeShapeType="1"/>
            </p:cNvCxnSpPr>
            <p:nvPr/>
          </p:nvCxnSpPr>
          <p:spPr bwMode="auto">
            <a:xfrm>
              <a:off x="7329790" y="4679262"/>
              <a:ext cx="0" cy="2199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2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7196772" y="5143830"/>
              <a:ext cx="379066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3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7090516" y="5148063"/>
              <a:ext cx="379066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145" name="Rectangle 3"/>
            <p:cNvSpPr>
              <a:spLocks noChangeArrowheads="1"/>
            </p:cNvSpPr>
            <p:nvPr/>
          </p:nvSpPr>
          <p:spPr bwMode="auto">
            <a:xfrm>
              <a:off x="6393055" y="4839628"/>
              <a:ext cx="13476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687388" algn="l"/>
                  <a:tab pos="1885950" algn="l"/>
                  <a:tab pos="2625725" algn="l"/>
                </a:tabLst>
              </a:pPr>
              <a:r>
                <a:rPr lang="en-US" sz="1400"/>
                <a:t>Frequents(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,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)</a:t>
              </a:r>
            </a:p>
          </p:txBody>
        </p:sp>
        <p:sp>
          <p:nvSpPr>
            <p:cNvPr id="146" name="Rectangle 3"/>
            <p:cNvSpPr>
              <a:spLocks noChangeArrowheads="1"/>
            </p:cNvSpPr>
            <p:nvPr/>
          </p:nvSpPr>
          <p:spPr bwMode="auto">
            <a:xfrm>
              <a:off x="6503865" y="4459585"/>
              <a:ext cx="11775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687388" algn="l"/>
                  <a:tab pos="1885950" algn="l"/>
                  <a:tab pos="2625725" algn="l"/>
                </a:tabLst>
              </a:pPr>
              <a:r>
                <a:rPr lang="en-US" sz="1400" b="1"/>
                <a:t>select</a:t>
              </a:r>
              <a:r>
                <a:rPr lang="en-US" sz="1400"/>
                <a:t>(</a:t>
              </a:r>
              <a:r>
                <a:rPr lang="en-US" sz="1400" i="1"/>
                <a:t>person</a:t>
              </a:r>
              <a:r>
                <a:rPr lang="en-US" sz="1400"/>
                <a:t>)</a:t>
              </a:r>
            </a:p>
          </p:txBody>
        </p:sp>
        <p:sp>
          <p:nvSpPr>
            <p:cNvPr id="147" name="Rectangle 3"/>
            <p:cNvSpPr>
              <a:spLocks noChangeArrowheads="1"/>
            </p:cNvSpPr>
            <p:nvPr/>
          </p:nvSpPr>
          <p:spPr bwMode="auto">
            <a:xfrm>
              <a:off x="6393055" y="5242141"/>
              <a:ext cx="12977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687388" algn="l"/>
                  <a:tab pos="1885950" algn="l"/>
                  <a:tab pos="2625725" algn="l"/>
                </a:tabLst>
              </a:pPr>
              <a:r>
                <a:rPr lang="en-US" sz="1400"/>
                <a:t>Frequents(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,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)</a:t>
              </a:r>
            </a:p>
          </p:txBody>
        </p:sp>
        <p:sp>
          <p:nvSpPr>
            <p:cNvPr id="174" name="Rounded Rectangle 51"/>
            <p:cNvSpPr>
              <a:spLocks noChangeArrowheads="1"/>
            </p:cNvSpPr>
            <p:nvPr/>
          </p:nvSpPr>
          <p:spPr bwMode="auto">
            <a:xfrm>
              <a:off x="6039851" y="5537139"/>
              <a:ext cx="2598156" cy="581015"/>
            </a:xfrm>
            <a:prstGeom prst="roundRect">
              <a:avLst>
                <a:gd name="adj" fmla="val 287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2655888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76" name="Rectangle 3"/>
            <p:cNvSpPr>
              <a:spLocks noChangeArrowheads="1"/>
            </p:cNvSpPr>
            <p:nvPr/>
          </p:nvSpPr>
          <p:spPr bwMode="auto">
            <a:xfrm>
              <a:off x="6158378" y="5647158"/>
              <a:ext cx="90855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687388" algn="l"/>
                  <a:tab pos="1885950" algn="l"/>
                  <a:tab pos="2625725" algn="l"/>
                </a:tabLst>
              </a:pPr>
              <a:r>
                <a:rPr lang="en-US" sz="1400"/>
                <a:t>Likes(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,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)</a:t>
              </a:r>
            </a:p>
          </p:txBody>
        </p:sp>
        <p:sp>
          <p:nvSpPr>
            <p:cNvPr id="177" name="Rectangle 3"/>
            <p:cNvSpPr>
              <a:spLocks noChangeArrowheads="1"/>
            </p:cNvSpPr>
            <p:nvPr/>
          </p:nvSpPr>
          <p:spPr bwMode="auto">
            <a:xfrm>
              <a:off x="7515338" y="5647158"/>
              <a:ext cx="10482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687388" algn="l"/>
                  <a:tab pos="1885950" algn="l"/>
                  <a:tab pos="2625725" algn="l"/>
                </a:tabLst>
              </a:pPr>
              <a:r>
                <a:rPr lang="en-US" sz="1400"/>
                <a:t>Serves(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,</a:t>
              </a:r>
              <a:r>
                <a:rPr lang="en-US" sz="1400">
                  <a:latin typeface="Wingdings" pitchFamily="-106" charset="2"/>
                  <a:ea typeface="Wingdings" pitchFamily="-106" charset="2"/>
                  <a:cs typeface="Wingdings" pitchFamily="-106" charset="2"/>
                </a:rPr>
                <a:t></a:t>
              </a:r>
              <a:r>
                <a:rPr lang="en-US" sz="1400"/>
                <a:t>)</a:t>
              </a:r>
            </a:p>
          </p:txBody>
        </p:sp>
        <p:cxnSp>
          <p:nvCxnSpPr>
            <p:cNvPr id="178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6736596" y="5418678"/>
              <a:ext cx="575504" cy="2995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/>
              <a:tailEnd type="none" w="med" len="lg"/>
            </a:ln>
          </p:spPr>
        </p:cxnSp>
        <p:cxnSp>
          <p:nvCxnSpPr>
            <p:cNvPr id="179" name="Straight Arrow Connector 30"/>
            <p:cNvCxnSpPr>
              <a:cxnSpLocks noChangeShapeType="1"/>
            </p:cNvCxnSpPr>
            <p:nvPr/>
          </p:nvCxnSpPr>
          <p:spPr bwMode="auto">
            <a:xfrm>
              <a:off x="7545581" y="5418678"/>
              <a:ext cx="853906" cy="2995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/>
              <a:tailEnd type="none" w="med" len="lg"/>
            </a:ln>
          </p:spPr>
        </p:cxnSp>
        <p:sp>
          <p:nvSpPr>
            <p:cNvPr id="9" name="Freeform 8"/>
            <p:cNvSpPr/>
            <p:nvPr/>
          </p:nvSpPr>
          <p:spPr>
            <a:xfrm>
              <a:off x="6930513" y="5814558"/>
              <a:ext cx="1248834" cy="173234"/>
            </a:xfrm>
            <a:custGeom>
              <a:avLst/>
              <a:gdLst>
                <a:gd name="connsiteX0" fmla="*/ 0 w 1151467"/>
                <a:gd name="connsiteY0" fmla="*/ 4234 h 101607"/>
                <a:gd name="connsiteX1" fmla="*/ 503767 w 1151467"/>
                <a:gd name="connsiteY1" fmla="*/ 101600 h 101607"/>
                <a:gd name="connsiteX2" fmla="*/ 1151467 w 1151467"/>
                <a:gd name="connsiteY2" fmla="*/ 0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467" h="101607">
                  <a:moveTo>
                    <a:pt x="0" y="4234"/>
                  </a:moveTo>
                  <a:cubicBezTo>
                    <a:pt x="155928" y="53270"/>
                    <a:pt x="311856" y="102306"/>
                    <a:pt x="503767" y="101600"/>
                  </a:cubicBezTo>
                  <a:cubicBezTo>
                    <a:pt x="695678" y="100894"/>
                    <a:pt x="1151467" y="0"/>
                    <a:pt x="115146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/>
              <a:tailEnd type="none" w="med" len="lg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" name="Rounded Rectangle 51"/>
            <p:cNvSpPr>
              <a:spLocks noChangeArrowheads="1"/>
            </p:cNvSpPr>
            <p:nvPr/>
          </p:nvSpPr>
          <p:spPr bwMode="auto">
            <a:xfrm>
              <a:off x="5929187" y="5164837"/>
              <a:ext cx="2813981" cy="1045476"/>
            </a:xfrm>
            <a:prstGeom prst="roundRect">
              <a:avLst>
                <a:gd name="adj" fmla="val 182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2655888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4464" y="4454887"/>
            <a:ext cx="3871650" cy="1160470"/>
            <a:chOff x="354464" y="4454887"/>
            <a:chExt cx="3871650" cy="1160470"/>
          </a:xfrm>
        </p:grpSpPr>
        <p:grpSp>
          <p:nvGrpSpPr>
            <p:cNvPr id="180" name="Group 39"/>
            <p:cNvGrpSpPr/>
            <p:nvPr/>
          </p:nvGrpSpPr>
          <p:grpSpPr>
            <a:xfrm>
              <a:off x="1266083" y="4454887"/>
              <a:ext cx="660795" cy="340476"/>
              <a:chOff x="4101704" y="1896761"/>
              <a:chExt cx="660795" cy="437189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83" name="Group 40"/>
            <p:cNvGrpSpPr/>
            <p:nvPr/>
          </p:nvGrpSpPr>
          <p:grpSpPr>
            <a:xfrm>
              <a:off x="354464" y="4454887"/>
              <a:ext cx="536969" cy="340476"/>
              <a:chOff x="4101704" y="1896761"/>
              <a:chExt cx="660795" cy="437189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select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</p:grpSp>
        <p:grpSp>
          <p:nvGrpSpPr>
            <p:cNvPr id="186" name="Group 45"/>
            <p:cNvGrpSpPr/>
            <p:nvPr/>
          </p:nvGrpSpPr>
          <p:grpSpPr>
            <a:xfrm>
              <a:off x="2294783" y="4461431"/>
              <a:ext cx="660795" cy="510781"/>
              <a:chOff x="4101704" y="1896761"/>
              <a:chExt cx="660795" cy="65587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Frequents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bar</a:t>
                </a:r>
              </a:p>
            </p:txBody>
          </p:sp>
        </p:grpSp>
        <p:grpSp>
          <p:nvGrpSpPr>
            <p:cNvPr id="190" name="Group 49"/>
            <p:cNvGrpSpPr/>
            <p:nvPr/>
          </p:nvGrpSpPr>
          <p:grpSpPr>
            <a:xfrm>
              <a:off x="3374819" y="5104576"/>
              <a:ext cx="660795" cy="510781"/>
              <a:chOff x="4101704" y="1896761"/>
              <a:chExt cx="660795" cy="65587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Serves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bar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cxnSp>
          <p:nvCxnSpPr>
            <p:cNvPr id="194" name="Straight Arrow Connector 30"/>
            <p:cNvCxnSpPr>
              <a:cxnSpLocks noChangeShapeType="1"/>
            </p:cNvCxnSpPr>
            <p:nvPr/>
          </p:nvCxnSpPr>
          <p:spPr bwMode="auto">
            <a:xfrm rot="10800000">
              <a:off x="891433" y="4713648"/>
              <a:ext cx="365125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Straight Arrow Connector 30"/>
            <p:cNvCxnSpPr>
              <a:cxnSpLocks noChangeShapeType="1"/>
            </p:cNvCxnSpPr>
            <p:nvPr/>
          </p:nvCxnSpPr>
          <p:spPr bwMode="auto">
            <a:xfrm flipH="1" flipV="1">
              <a:off x="2955578" y="4715466"/>
              <a:ext cx="419241" cy="12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lg"/>
              <a:tailEnd type="none" w="med" len="med"/>
            </a:ln>
          </p:spPr>
        </p:cxnSp>
        <p:grpSp>
          <p:nvGrpSpPr>
            <p:cNvPr id="196" name="Group 49"/>
            <p:cNvGrpSpPr/>
            <p:nvPr/>
          </p:nvGrpSpPr>
          <p:grpSpPr>
            <a:xfrm>
              <a:off x="3374819" y="4460142"/>
              <a:ext cx="660795" cy="510781"/>
              <a:chOff x="4101704" y="1896761"/>
              <a:chExt cx="660795" cy="65587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4101704" y="1896761"/>
                <a:ext cx="660795" cy="21868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/>
                    <a:cs typeface="Arial"/>
                  </a:rPr>
                  <a:t> Likes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101704" y="2115269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person</a:t>
                </a: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4101704" y="2333950"/>
                <a:ext cx="660795" cy="218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sz="1000" i="1">
                    <a:solidFill>
                      <a:schemeClr val="tx1"/>
                    </a:solidFill>
                    <a:latin typeface="Arial"/>
                    <a:cs typeface="Arial"/>
                  </a:rPr>
                  <a:t> drink</a:t>
                </a:r>
              </a:p>
            </p:txBody>
          </p:sp>
        </p:grpSp>
        <p:grpSp>
          <p:nvGrpSpPr>
            <p:cNvPr id="200" name="Group 71"/>
            <p:cNvGrpSpPr>
              <a:grpSpLocks/>
            </p:cNvGrpSpPr>
            <p:nvPr/>
          </p:nvGrpSpPr>
          <p:grpSpPr bwMode="auto">
            <a:xfrm>
              <a:off x="4035614" y="4885838"/>
              <a:ext cx="190500" cy="648877"/>
              <a:chOff x="5257800" y="3594100"/>
              <a:chExt cx="190500" cy="984250"/>
            </a:xfrm>
          </p:grpSpPr>
          <p:cxnSp>
            <p:nvCxnSpPr>
              <p:cNvPr id="201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257800" y="3594100"/>
                <a:ext cx="1588" cy="984250"/>
              </a:xfrm>
              <a:prstGeom prst="curvedConnector3">
                <a:avLst>
                  <a:gd name="adj1" fmla="val 1439546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sp>
            <p:nvSpPr>
              <p:cNvPr id="202" name="Rectangle 73"/>
              <p:cNvSpPr>
                <a:spLocks noChangeArrowheads="1"/>
              </p:cNvSpPr>
              <p:nvPr/>
            </p:nvSpPr>
            <p:spPr bwMode="auto">
              <a:xfrm>
                <a:off x="5302250" y="4025900"/>
                <a:ext cx="146050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2655888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/>
              </a:p>
            </p:txBody>
          </p:sp>
        </p:grpSp>
        <p:cxnSp>
          <p:nvCxnSpPr>
            <p:cNvPr id="203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1926878" y="4723204"/>
              <a:ext cx="36790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lg"/>
              <a:tailEnd type="none" w="med" len="med"/>
            </a:ln>
          </p:spPr>
        </p:cxnSp>
        <p:cxnSp>
          <p:nvCxnSpPr>
            <p:cNvPr id="206" name="Straight Arrow Connector 30"/>
            <p:cNvCxnSpPr>
              <a:cxnSpLocks noChangeShapeType="1"/>
            </p:cNvCxnSpPr>
            <p:nvPr/>
          </p:nvCxnSpPr>
          <p:spPr bwMode="auto">
            <a:xfrm rot="10800000">
              <a:off x="2955578" y="4887060"/>
              <a:ext cx="417254" cy="4816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lg"/>
              <a:tailEnd type="none" w="med" len="med"/>
            </a:ln>
          </p:spPr>
        </p:cxnSp>
      </p:grpSp>
      <p:sp>
        <p:nvSpPr>
          <p:cNvPr id="210" name="Rectangle 3"/>
          <p:cNvSpPr>
            <a:spLocks noChangeArrowheads="1"/>
          </p:cNvSpPr>
          <p:nvPr/>
        </p:nvSpPr>
        <p:spPr bwMode="auto">
          <a:xfrm>
            <a:off x="507157" y="5259143"/>
            <a:ext cx="2141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Arrows encoding logical</a:t>
            </a:r>
            <a:br>
              <a:rPr lang="en-US" sz="160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relations instead of boxes</a:t>
            </a:r>
          </a:p>
        </p:txBody>
      </p:sp>
      <p:sp>
        <p:nvSpPr>
          <p:cNvPr id="211" name="Rectangle 3"/>
          <p:cNvSpPr>
            <a:spLocks noChangeArrowheads="1"/>
          </p:cNvSpPr>
          <p:nvPr/>
        </p:nvSpPr>
        <p:spPr bwMode="auto">
          <a:xfrm>
            <a:off x="4839507" y="5283359"/>
            <a:ext cx="926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Something</a:t>
            </a:r>
            <a:br>
              <a:rPr lang="en-US" sz="160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completely</a:t>
            </a:r>
            <a:br>
              <a:rPr lang="en-US" sz="160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en-US" sz="1600">
                <a:solidFill>
                  <a:srgbClr val="1F497D"/>
                </a:solidFill>
                <a:latin typeface="Calibri"/>
                <a:cs typeface="Calibri"/>
              </a:rPr>
              <a:t>different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9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74"/>
    </mc:Choice>
    <mc:Fallback xmlns="">
      <p:transition xmlns:p14="http://schemas.microsoft.com/office/powerpoint/2010/main" spd="slow" advTm="45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0" grpId="0"/>
      <p:bldP spid="2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1"/>
            <a:ext cx="8886823" cy="523220"/>
          </a:xfrm>
        </p:spPr>
        <p:txBody>
          <a:bodyPr/>
          <a:lstStyle/>
          <a:p>
            <a:r>
              <a:rPr lang="en-US"/>
              <a:t>Interactions between Users and Queries are hard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30" name="Arc 86"/>
          <p:cNvSpPr>
            <a:spLocks/>
          </p:cNvSpPr>
          <p:nvPr/>
        </p:nvSpPr>
        <p:spPr bwMode="auto">
          <a:xfrm rot="5400000" flipV="1">
            <a:off x="1148428" y="1662616"/>
            <a:ext cx="1049349" cy="101862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611 w 43050"/>
              <a:gd name="T1" fmla="*/ 37132 h 43200"/>
              <a:gd name="T2" fmla="*/ 43050 w 43050"/>
              <a:gd name="T3" fmla="*/ 19061 h 43200"/>
              <a:gd name="T4" fmla="*/ 21600 w 4305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0" h="43200" fill="none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-1"/>
                  <a:pt x="41763" y="8189"/>
                  <a:pt x="43050" y="19060"/>
                </a:cubicBezTo>
              </a:path>
              <a:path w="43050" h="43200" stroke="0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-1"/>
                  <a:pt x="41763" y="8189"/>
                  <a:pt x="43050" y="1906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glow rad="50800">
              <a:schemeClr val="bg1"/>
            </a:glow>
          </a:effectLst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223" name="Oval 72"/>
          <p:cNvSpPr>
            <a:spLocks noChangeArrowheads="1"/>
          </p:cNvSpPr>
          <p:nvPr/>
        </p:nvSpPr>
        <p:spPr bwMode="auto">
          <a:xfrm>
            <a:off x="1797542" y="2006442"/>
            <a:ext cx="282237" cy="28222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224" name="Oval 73"/>
          <p:cNvSpPr>
            <a:spLocks noChangeArrowheads="1"/>
          </p:cNvSpPr>
          <p:nvPr/>
        </p:nvSpPr>
        <p:spPr bwMode="auto">
          <a:xfrm>
            <a:off x="1878087" y="2050971"/>
            <a:ext cx="202697" cy="2103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227" name="Freeform 83"/>
          <p:cNvSpPr>
            <a:spLocks/>
          </p:cNvSpPr>
          <p:nvPr/>
        </p:nvSpPr>
        <p:spPr bwMode="auto">
          <a:xfrm flipH="1">
            <a:off x="1599979" y="2334839"/>
            <a:ext cx="230922" cy="133414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32" y="34"/>
              </a:cxn>
              <a:cxn ang="0">
                <a:pos x="90" y="0"/>
              </a:cxn>
            </a:cxnLst>
            <a:rect l="0" t="0" r="r" b="b"/>
            <a:pathLst>
              <a:path w="90" h="52">
                <a:moveTo>
                  <a:pt x="0" y="52"/>
                </a:moveTo>
                <a:lnTo>
                  <a:pt x="32" y="34"/>
                </a:lnTo>
                <a:lnTo>
                  <a:pt x="9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8" name="Freeform 84"/>
          <p:cNvSpPr>
            <a:spLocks/>
          </p:cNvSpPr>
          <p:nvPr/>
        </p:nvSpPr>
        <p:spPr bwMode="auto">
          <a:xfrm flipH="1">
            <a:off x="1571753" y="2373327"/>
            <a:ext cx="236052" cy="143676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2" y="35"/>
              </a:cxn>
              <a:cxn ang="0">
                <a:pos x="92" y="0"/>
              </a:cxn>
            </a:cxnLst>
            <a:rect l="0" t="0" r="r" b="b"/>
            <a:pathLst>
              <a:path w="92" h="56">
                <a:moveTo>
                  <a:pt x="0" y="56"/>
                </a:moveTo>
                <a:lnTo>
                  <a:pt x="42" y="35"/>
                </a:lnTo>
                <a:lnTo>
                  <a:pt x="9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9" name="Freeform 85"/>
          <p:cNvSpPr>
            <a:spLocks/>
          </p:cNvSpPr>
          <p:nvPr/>
        </p:nvSpPr>
        <p:spPr bwMode="auto">
          <a:xfrm flipH="1">
            <a:off x="1592279" y="2434903"/>
            <a:ext cx="192436" cy="146241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75" y="0"/>
              </a:cxn>
            </a:cxnLst>
            <a:rect l="0" t="0" r="r" b="b"/>
            <a:pathLst>
              <a:path w="75" h="57">
                <a:moveTo>
                  <a:pt x="0" y="57"/>
                </a:moveTo>
                <a:lnTo>
                  <a:pt x="36" y="33"/>
                </a:lnTo>
                <a:lnTo>
                  <a:pt x="75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31" name="Arc 87"/>
          <p:cNvSpPr>
            <a:spLocks/>
          </p:cNvSpPr>
          <p:nvPr/>
        </p:nvSpPr>
        <p:spPr bwMode="auto">
          <a:xfrm rot="11843893" flipV="1">
            <a:off x="2118267" y="2375894"/>
            <a:ext cx="256580" cy="1205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7923 w 27923"/>
              <a:gd name="T1" fmla="*/ 42254 h 43200"/>
              <a:gd name="T2" fmla="*/ 25215 w 27923"/>
              <a:gd name="T3" fmla="*/ 305 h 43200"/>
              <a:gd name="T4" fmla="*/ 21600 w 279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23" h="43200" fill="none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-1"/>
                  <a:pt x="24020" y="101"/>
                  <a:pt x="25215" y="304"/>
                </a:cubicBezTo>
              </a:path>
              <a:path w="27923" h="43200" stroke="0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-1"/>
                  <a:pt x="24020" y="101"/>
                  <a:pt x="25215" y="30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1714826" y="2932741"/>
            <a:ext cx="982704" cy="201606"/>
            <a:chOff x="1612478" y="5371908"/>
            <a:chExt cx="889911" cy="182569"/>
          </a:xfrm>
        </p:grpSpPr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612478" y="5371908"/>
              <a:ext cx="889911" cy="156391"/>
            </a:xfrm>
            <a:custGeom>
              <a:avLst/>
              <a:gdLst>
                <a:gd name="connsiteX0" fmla="*/ 0 w 10904"/>
                <a:gd name="connsiteY0" fmla="*/ 13007 h 13007"/>
                <a:gd name="connsiteX1" fmla="*/ 4777 w 10904"/>
                <a:gd name="connsiteY1" fmla="*/ 0 h 13007"/>
                <a:gd name="connsiteX2" fmla="*/ 7993 w 10904"/>
                <a:gd name="connsiteY2" fmla="*/ 1852 h 13007"/>
                <a:gd name="connsiteX3" fmla="*/ 10904 w 10904"/>
                <a:gd name="connsiteY3" fmla="*/ 7778 h 13007"/>
                <a:gd name="connsiteX4" fmla="*/ 10119 w 10904"/>
                <a:gd name="connsiteY4" fmla="*/ 9815 h 13007"/>
                <a:gd name="connsiteX5" fmla="*/ 8448 w 10904"/>
                <a:gd name="connsiteY5" fmla="*/ 7222 h 13007"/>
                <a:gd name="connsiteX0" fmla="*/ 0 w 11521"/>
                <a:gd name="connsiteY0" fmla="*/ 14811 h 14811"/>
                <a:gd name="connsiteX1" fmla="*/ 5394 w 11521"/>
                <a:gd name="connsiteY1" fmla="*/ 0 h 14811"/>
                <a:gd name="connsiteX2" fmla="*/ 8610 w 11521"/>
                <a:gd name="connsiteY2" fmla="*/ 1852 h 14811"/>
                <a:gd name="connsiteX3" fmla="*/ 11521 w 11521"/>
                <a:gd name="connsiteY3" fmla="*/ 7778 h 14811"/>
                <a:gd name="connsiteX4" fmla="*/ 10736 w 11521"/>
                <a:gd name="connsiteY4" fmla="*/ 9815 h 14811"/>
                <a:gd name="connsiteX5" fmla="*/ 9065 w 11521"/>
                <a:gd name="connsiteY5" fmla="*/ 7222 h 1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1" h="14811">
                  <a:moveTo>
                    <a:pt x="0" y="14811"/>
                  </a:moveTo>
                  <a:lnTo>
                    <a:pt x="5394" y="0"/>
                  </a:lnTo>
                  <a:lnTo>
                    <a:pt x="8610" y="1852"/>
                  </a:lnTo>
                  <a:lnTo>
                    <a:pt x="11521" y="7778"/>
                  </a:lnTo>
                  <a:lnTo>
                    <a:pt x="10736" y="9815"/>
                  </a:lnTo>
                  <a:lnTo>
                    <a:pt x="9065" y="722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672346" y="5477497"/>
              <a:ext cx="564096" cy="76980"/>
            </a:xfrm>
            <a:custGeom>
              <a:avLst/>
              <a:gdLst>
                <a:gd name="connsiteX0" fmla="*/ 0 w 11136"/>
                <a:gd name="connsiteY0" fmla="*/ 12320 h 12320"/>
                <a:gd name="connsiteX1" fmla="*/ 6198 w 11136"/>
                <a:gd name="connsiteY1" fmla="*/ 0 h 12320"/>
                <a:gd name="connsiteX2" fmla="*/ 11136 w 11136"/>
                <a:gd name="connsiteY2" fmla="*/ 2857 h 12320"/>
                <a:gd name="connsiteX0" fmla="*/ 0 w 11871"/>
                <a:gd name="connsiteY0" fmla="*/ 14060 h 14060"/>
                <a:gd name="connsiteX1" fmla="*/ 6933 w 11871"/>
                <a:gd name="connsiteY1" fmla="*/ 0 h 14060"/>
                <a:gd name="connsiteX2" fmla="*/ 11871 w 11871"/>
                <a:gd name="connsiteY2" fmla="*/ 2857 h 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1" h="14060">
                  <a:moveTo>
                    <a:pt x="0" y="14060"/>
                  </a:moveTo>
                  <a:lnTo>
                    <a:pt x="6933" y="0"/>
                  </a:lnTo>
                  <a:lnTo>
                    <a:pt x="11871" y="285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254041" y="5457944"/>
              <a:ext cx="132974" cy="19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0"/>
                </a:cxn>
                <a:cxn ang="0">
                  <a:pos x="68" y="6"/>
                </a:cxn>
              </a:cxnLst>
              <a:rect l="0" t="0" r="r" b="b"/>
              <a:pathLst>
                <a:path w="68" h="10">
                  <a:moveTo>
                    <a:pt x="0" y="0"/>
                  </a:moveTo>
                  <a:lnTo>
                    <a:pt x="57" y="10"/>
                  </a:lnTo>
                  <a:lnTo>
                    <a:pt x="68" y="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181686" y="5465766"/>
              <a:ext cx="132974" cy="19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0"/>
                </a:cxn>
                <a:cxn ang="0">
                  <a:pos x="68" y="6"/>
                </a:cxn>
              </a:cxnLst>
              <a:rect l="0" t="0" r="r" b="b"/>
              <a:pathLst>
                <a:path w="68" h="10">
                  <a:moveTo>
                    <a:pt x="0" y="0"/>
                  </a:moveTo>
                  <a:lnTo>
                    <a:pt x="57" y="10"/>
                  </a:lnTo>
                  <a:lnTo>
                    <a:pt x="68" y="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</p:grpSp>
      <p:sp>
        <p:nvSpPr>
          <p:cNvPr id="29" name="Right Arrow 28"/>
          <p:cNvSpPr/>
          <p:nvPr/>
        </p:nvSpPr>
        <p:spPr bwMode="auto">
          <a:xfrm>
            <a:off x="3064514" y="2607172"/>
            <a:ext cx="3135134" cy="604518"/>
          </a:xfrm>
          <a:prstGeom prst="rightArrow">
            <a:avLst>
              <a:gd name="adj1" fmla="val 69579"/>
              <a:gd name="adj2" fmla="val 64960"/>
            </a:avLst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400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3471663" y="2726988"/>
            <a:ext cx="2179017" cy="35614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algn="ctr" defTabSz="822155">
              <a:tabLst>
                <a:tab pos="342829" algn="l"/>
              </a:tabLst>
            </a:pPr>
            <a:r>
              <a:rPr lang="en-US" sz="2200" dirty="0">
                <a:latin typeface="Calibri"/>
                <a:cs typeface="Calibri"/>
              </a:rPr>
              <a:t>Query Composition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1237" y="3056243"/>
            <a:ext cx="1002301" cy="204887"/>
            <a:chOff x="1787282" y="5487892"/>
            <a:chExt cx="907658" cy="185540"/>
          </a:xfrm>
          <a:solidFill>
            <a:schemeClr val="bg1"/>
          </a:solidFill>
        </p:grpSpPr>
        <p:sp>
          <p:nvSpPr>
            <p:cNvPr id="232" name="Rectangle 39"/>
            <p:cNvSpPr>
              <a:spLocks noChangeArrowheads="1"/>
            </p:cNvSpPr>
            <p:nvPr/>
          </p:nvSpPr>
          <p:spPr bwMode="auto">
            <a:xfrm rot="21276990">
              <a:off x="2143648" y="5520373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3" name="Rectangle 40"/>
            <p:cNvSpPr>
              <a:spLocks noChangeArrowheads="1"/>
            </p:cNvSpPr>
            <p:nvPr/>
          </p:nvSpPr>
          <p:spPr bwMode="auto">
            <a:xfrm rot="21276990">
              <a:off x="2314829" y="5504242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4" name="Rectangle 41"/>
            <p:cNvSpPr>
              <a:spLocks noChangeArrowheads="1"/>
            </p:cNvSpPr>
            <p:nvPr/>
          </p:nvSpPr>
          <p:spPr bwMode="auto">
            <a:xfrm rot="21276990">
              <a:off x="2488324" y="5487892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5" name="Rectangle 43"/>
            <p:cNvSpPr>
              <a:spLocks noChangeArrowheads="1"/>
            </p:cNvSpPr>
            <p:nvPr/>
          </p:nvSpPr>
          <p:spPr bwMode="auto">
            <a:xfrm rot="21276990">
              <a:off x="1970221" y="5536720"/>
              <a:ext cx="130116" cy="8762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87282" y="5498328"/>
              <a:ext cx="907658" cy="175104"/>
            </a:xfrm>
            <a:custGeom>
              <a:avLst/>
              <a:gdLst>
                <a:gd name="connsiteX0" fmla="*/ 0 w 971550"/>
                <a:gd name="connsiteY0" fmla="*/ 200025 h 200025"/>
                <a:gd name="connsiteX1" fmla="*/ 971550 w 971550"/>
                <a:gd name="connsiteY1" fmla="*/ 196850 h 200025"/>
                <a:gd name="connsiteX2" fmla="*/ 971550 w 971550"/>
                <a:gd name="connsiteY2" fmla="*/ 0 h 200025"/>
                <a:gd name="connsiteX3" fmla="*/ 6350 w 971550"/>
                <a:gd name="connsiteY3" fmla="*/ 98425 h 200025"/>
                <a:gd name="connsiteX4" fmla="*/ 0 w 971550"/>
                <a:gd name="connsiteY4" fmla="*/ 200025 h 200025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3142 w 968342"/>
                <a:gd name="connsiteY3" fmla="*/ 98425 h 205372"/>
                <a:gd name="connsiteX4" fmla="*/ 0 w 968342"/>
                <a:gd name="connsiteY4" fmla="*/ 205372 h 205372"/>
                <a:gd name="connsiteX0" fmla="*/ 1346 w 969688"/>
                <a:gd name="connsiteY0" fmla="*/ 205372 h 205372"/>
                <a:gd name="connsiteX1" fmla="*/ 969688 w 969688"/>
                <a:gd name="connsiteY1" fmla="*/ 196850 h 205372"/>
                <a:gd name="connsiteX2" fmla="*/ 969688 w 969688"/>
                <a:gd name="connsiteY2" fmla="*/ 0 h 205372"/>
                <a:gd name="connsiteX3" fmla="*/ 211 w 969688"/>
                <a:gd name="connsiteY3" fmla="*/ 101633 h 205372"/>
                <a:gd name="connsiteX4" fmla="*/ 1346 w 969688"/>
                <a:gd name="connsiteY4" fmla="*/ 205372 h 205372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2073 w 968342"/>
                <a:gd name="connsiteY3" fmla="*/ 101633 h 205372"/>
                <a:gd name="connsiteX4" fmla="*/ 0 w 968342"/>
                <a:gd name="connsiteY4" fmla="*/ 205372 h 205372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2073 w 968342"/>
                <a:gd name="connsiteY3" fmla="*/ 101633 h 205372"/>
                <a:gd name="connsiteX4" fmla="*/ 0 w 968342"/>
                <a:gd name="connsiteY4" fmla="*/ 205372 h 205372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42" h="205404">
                  <a:moveTo>
                    <a:pt x="0" y="205372"/>
                  </a:moveTo>
                  <a:lnTo>
                    <a:pt x="968342" y="205404"/>
                  </a:lnTo>
                  <a:lnTo>
                    <a:pt x="968342" y="0"/>
                  </a:lnTo>
                  <a:lnTo>
                    <a:pt x="2073" y="101633"/>
                  </a:lnTo>
                  <a:cubicBezTo>
                    <a:pt x="1036" y="153502"/>
                    <a:pt x="1036" y="153502"/>
                    <a:pt x="0" y="205372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sz="1400"/>
            </a:p>
          </p:txBody>
        </p:sp>
      </p:grpSp>
      <p:sp>
        <p:nvSpPr>
          <p:cNvPr id="10" name="Freeform 9"/>
          <p:cNvSpPr/>
          <p:nvPr/>
        </p:nvSpPr>
        <p:spPr>
          <a:xfrm>
            <a:off x="1742598" y="2935378"/>
            <a:ext cx="319052" cy="182316"/>
          </a:xfrm>
          <a:custGeom>
            <a:avLst/>
            <a:gdLst>
              <a:gd name="connsiteX0" fmla="*/ 139700 w 288925"/>
              <a:gd name="connsiteY0" fmla="*/ 177800 h 177800"/>
              <a:gd name="connsiteX1" fmla="*/ 282575 w 288925"/>
              <a:gd name="connsiteY1" fmla="*/ 142875 h 177800"/>
              <a:gd name="connsiteX2" fmla="*/ 288925 w 288925"/>
              <a:gd name="connsiteY2" fmla="*/ 0 h 177800"/>
              <a:gd name="connsiteX3" fmla="*/ 0 w 288925"/>
              <a:gd name="connsiteY3" fmla="*/ 120650 h 177800"/>
              <a:gd name="connsiteX4" fmla="*/ 139700 w 288925"/>
              <a:gd name="connsiteY4" fmla="*/ 177800 h 177800"/>
              <a:gd name="connsiteX0" fmla="*/ 149225 w 288925"/>
              <a:gd name="connsiteY0" fmla="*/ 165100 h 165100"/>
              <a:gd name="connsiteX1" fmla="*/ 282575 w 288925"/>
              <a:gd name="connsiteY1" fmla="*/ 142875 h 165100"/>
              <a:gd name="connsiteX2" fmla="*/ 288925 w 288925"/>
              <a:gd name="connsiteY2" fmla="*/ 0 h 165100"/>
              <a:gd name="connsiteX3" fmla="*/ 0 w 288925"/>
              <a:gd name="connsiteY3" fmla="*/ 120650 h 165100"/>
              <a:gd name="connsiteX4" fmla="*/ 149225 w 288925"/>
              <a:gd name="connsiteY4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165100">
                <a:moveTo>
                  <a:pt x="149225" y="165100"/>
                </a:moveTo>
                <a:lnTo>
                  <a:pt x="282575" y="142875"/>
                </a:lnTo>
                <a:lnTo>
                  <a:pt x="288925" y="0"/>
                </a:lnTo>
                <a:lnTo>
                  <a:pt x="0" y="120650"/>
                </a:lnTo>
                <a:lnTo>
                  <a:pt x="149225" y="165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226" name="Freeform 82"/>
          <p:cNvSpPr>
            <a:spLocks/>
          </p:cNvSpPr>
          <p:nvPr/>
        </p:nvSpPr>
        <p:spPr bwMode="auto">
          <a:xfrm flipH="1">
            <a:off x="1646162" y="2311753"/>
            <a:ext cx="415658" cy="821006"/>
          </a:xfrm>
          <a:custGeom>
            <a:avLst/>
            <a:gdLst/>
            <a:ahLst/>
            <a:cxnLst>
              <a:cxn ang="0">
                <a:pos x="141" y="284"/>
              </a:cxn>
              <a:cxn ang="0">
                <a:pos x="10" y="320"/>
              </a:cxn>
              <a:cxn ang="0">
                <a:pos x="0" y="147"/>
              </a:cxn>
              <a:cxn ang="0">
                <a:pos x="6" y="96"/>
              </a:cxn>
              <a:cxn ang="0">
                <a:pos x="63" y="49"/>
              </a:cxn>
              <a:cxn ang="0">
                <a:pos x="162" y="0"/>
              </a:cxn>
            </a:cxnLst>
            <a:rect l="0" t="0" r="r" b="b"/>
            <a:pathLst>
              <a:path w="162" h="320">
                <a:moveTo>
                  <a:pt x="141" y="284"/>
                </a:moveTo>
                <a:lnTo>
                  <a:pt x="10" y="320"/>
                </a:lnTo>
                <a:lnTo>
                  <a:pt x="0" y="147"/>
                </a:lnTo>
                <a:lnTo>
                  <a:pt x="6" y="96"/>
                </a:lnTo>
                <a:lnTo>
                  <a:pt x="63" y="49"/>
                </a:lnTo>
                <a:lnTo>
                  <a:pt x="16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5" name="Freeform 81"/>
          <p:cNvSpPr>
            <a:spLocks/>
          </p:cNvSpPr>
          <p:nvPr/>
        </p:nvSpPr>
        <p:spPr bwMode="auto">
          <a:xfrm flipH="1">
            <a:off x="1623069" y="2586276"/>
            <a:ext cx="354080" cy="425897"/>
          </a:xfrm>
          <a:custGeom>
            <a:avLst/>
            <a:gdLst/>
            <a:ahLst/>
            <a:cxnLst>
              <a:cxn ang="0">
                <a:pos x="87" y="121"/>
              </a:cxn>
              <a:cxn ang="0">
                <a:pos x="9" y="166"/>
              </a:cxn>
              <a:cxn ang="0">
                <a:pos x="0" y="42"/>
              </a:cxn>
              <a:cxn ang="0">
                <a:pos x="34" y="24"/>
              </a:cxn>
              <a:cxn ang="0">
                <a:pos x="99" y="37"/>
              </a:cxn>
              <a:cxn ang="0">
                <a:pos x="138" y="69"/>
              </a:cxn>
              <a:cxn ang="0">
                <a:pos x="138" y="37"/>
              </a:cxn>
              <a:cxn ang="0">
                <a:pos x="70" y="0"/>
              </a:cxn>
            </a:cxnLst>
            <a:rect l="0" t="0" r="r" b="b"/>
            <a:pathLst>
              <a:path w="138" h="166">
                <a:moveTo>
                  <a:pt x="87" y="121"/>
                </a:moveTo>
                <a:lnTo>
                  <a:pt x="9" y="166"/>
                </a:lnTo>
                <a:lnTo>
                  <a:pt x="0" y="42"/>
                </a:lnTo>
                <a:lnTo>
                  <a:pt x="34" y="24"/>
                </a:lnTo>
                <a:lnTo>
                  <a:pt x="99" y="37"/>
                </a:lnTo>
                <a:lnTo>
                  <a:pt x="138" y="69"/>
                </a:lnTo>
                <a:lnTo>
                  <a:pt x="138" y="37"/>
                </a:lnTo>
                <a:lnTo>
                  <a:pt x="7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42" name="Right Arrow 41"/>
          <p:cNvSpPr/>
          <p:nvPr/>
        </p:nvSpPr>
        <p:spPr bwMode="auto">
          <a:xfrm flipH="1">
            <a:off x="2865543" y="1788918"/>
            <a:ext cx="3334103" cy="604518"/>
          </a:xfrm>
          <a:prstGeom prst="rightArrow">
            <a:avLst>
              <a:gd name="adj1" fmla="val 69579"/>
              <a:gd name="adj2" fmla="val 6496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400"/>
          </a:p>
        </p:txBody>
      </p:sp>
      <p:sp>
        <p:nvSpPr>
          <p:cNvPr id="43" name="AutoShape 33"/>
          <p:cNvSpPr>
            <a:spLocks noChangeArrowheads="1"/>
          </p:cNvSpPr>
          <p:nvPr/>
        </p:nvSpPr>
        <p:spPr bwMode="auto">
          <a:xfrm>
            <a:off x="3465099" y="1908734"/>
            <a:ext cx="2347973" cy="35614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algn="ctr" defTabSz="822155">
              <a:tabLst>
                <a:tab pos="342829" algn="l"/>
              </a:tabLst>
            </a:pPr>
            <a:r>
              <a:rPr lang="en-US" sz="2200" dirty="0">
                <a:latin typeface="Calibri"/>
                <a:cs typeface="Calibri"/>
              </a:rPr>
              <a:t>Query Interpretation</a:t>
            </a: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6534198" y="2128266"/>
            <a:ext cx="1290919" cy="99733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600" dirty="0">
                <a:latin typeface="Calibri"/>
                <a:cs typeface="Calibri"/>
              </a:rPr>
              <a:t>SELECT A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FROM R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600" dirty="0">
                <a:latin typeface="Calibri"/>
                <a:cs typeface="Calibri"/>
              </a:rPr>
              <a:t>WHERE B not in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600" dirty="0">
                <a:latin typeface="Calibri"/>
                <a:cs typeface="Calibri"/>
              </a:rPr>
              <a:t>	(SELECT D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600" dirty="0">
                <a:latin typeface="Calibri"/>
                <a:cs typeface="Calibri"/>
              </a:rPr>
              <a:t>	FROM S) </a:t>
            </a:r>
          </a:p>
        </p:txBody>
      </p:sp>
      <p:sp>
        <p:nvSpPr>
          <p:cNvPr id="13" name="Folded Corner 12"/>
          <p:cNvSpPr/>
          <p:nvPr/>
        </p:nvSpPr>
        <p:spPr bwMode="auto">
          <a:xfrm>
            <a:off x="6458491" y="2040353"/>
            <a:ext cx="1423976" cy="1173739"/>
          </a:xfrm>
          <a:prstGeom prst="foldedCorner">
            <a:avLst>
              <a:gd name="adj" fmla="val 2350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76941" y="711197"/>
            <a:ext cx="2345237" cy="660403"/>
          </a:xfrm>
          <a:prstGeom prst="cloudCallout">
            <a:avLst>
              <a:gd name="adj1" fmla="val -6023"/>
              <a:gd name="adj2" fmla="val 84498"/>
            </a:avLst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998080" y="881842"/>
            <a:ext cx="1509267" cy="2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DE" sz="2200">
                <a:latin typeface="Calibri"/>
                <a:cs typeface="Calibri"/>
              </a:rPr>
              <a:t>Intent: Find...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6914162" y="1679222"/>
            <a:ext cx="429137" cy="2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DE" sz="2200">
                <a:latin typeface="Calibri"/>
                <a:cs typeface="Calibri"/>
              </a:rPr>
              <a:t>SQL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33345" y="4029960"/>
            <a:ext cx="3808657" cy="2292726"/>
            <a:chOff x="5033345" y="4029960"/>
            <a:chExt cx="3808657" cy="14272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Rounded Rectangle 35"/>
            <p:cNvSpPr/>
            <p:nvPr/>
          </p:nvSpPr>
          <p:spPr>
            <a:xfrm>
              <a:off x="5033345" y="4029960"/>
              <a:ext cx="3808657" cy="1427267"/>
            </a:xfrm>
            <a:prstGeom prst="roundRect">
              <a:avLst>
                <a:gd name="adj" fmla="val 765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364" eaLnBrk="0" hangingPunct="0">
                <a:spcAft>
                  <a:spcPct val="20000"/>
                </a:spcAft>
                <a:tabLst>
                  <a:tab pos="1790331" algn="l"/>
                </a:tabLst>
              </a:pPr>
              <a:endParaRPr lang="en-US" sz="1400" dirty="0">
                <a:sym typeface="Symbol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5200020" y="4114183"/>
              <a:ext cx="3429049" cy="34806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lnSpc>
                  <a:spcPct val="90000"/>
                </a:lnSpc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2000" u="sng">
                  <a:solidFill>
                    <a:schemeClr val="accent2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Problem</a:t>
              </a:r>
              <a:r>
                <a:rPr lang="en-US" sz="2000">
                  <a:solidFill>
                    <a:schemeClr val="accent2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:</a:t>
              </a:r>
              <a:br>
                <a:rPr lang="en-US" sz="2000">
                  <a:solidFill>
                    <a:schemeClr val="accent2">
                      <a:lumMod val="50000"/>
                    </a:schemeClr>
                  </a:solidFill>
                  <a:latin typeface="Calibri" charset="0"/>
                  <a:cs typeface="Calibri" charset="0"/>
                </a:rPr>
              </a:br>
              <a:r>
                <a:rPr lang="en-US" sz="2000">
                  <a:solidFill>
                    <a:schemeClr val="accent2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Query Interpretation is hard too!</a:t>
              </a:r>
            </a:p>
          </p:txBody>
        </p:sp>
        <p:sp>
          <p:nvSpPr>
            <p:cNvPr id="63" name="Rectangle 119"/>
            <p:cNvSpPr>
              <a:spLocks noChangeArrowheads="1"/>
            </p:cNvSpPr>
            <p:nvPr/>
          </p:nvSpPr>
          <p:spPr bwMode="auto">
            <a:xfrm>
              <a:off x="5402707" y="4534026"/>
              <a:ext cx="2944353" cy="3448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1800">
                  <a:latin typeface="Calibri" charset="0"/>
                  <a:cs typeface="Calibri" charset="0"/>
                </a:rPr>
                <a:t>even used for testing purposes, </a:t>
              </a:r>
              <a:br>
                <a:rPr lang="en-US" sz="1800">
                  <a:latin typeface="Calibri" charset="0"/>
                  <a:cs typeface="Calibri" charset="0"/>
                </a:rPr>
              </a:br>
              <a:r>
                <a:rPr lang="en-US" sz="1800">
                  <a:latin typeface="Calibri" charset="0"/>
                  <a:cs typeface="Calibri" charset="0"/>
                </a:rPr>
                <a:t>e.g., on www.gradiance.com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582" y="4029959"/>
            <a:ext cx="4348377" cy="2292727"/>
            <a:chOff x="318904" y="4029959"/>
            <a:chExt cx="4348377" cy="2292727"/>
          </a:xfrm>
        </p:grpSpPr>
        <p:sp>
          <p:nvSpPr>
            <p:cNvPr id="32" name="Rounded Rectangle 31"/>
            <p:cNvSpPr/>
            <p:nvPr/>
          </p:nvSpPr>
          <p:spPr>
            <a:xfrm>
              <a:off x="318904" y="4029959"/>
              <a:ext cx="4348377" cy="2292727"/>
            </a:xfrm>
            <a:prstGeom prst="roundRect">
              <a:avLst>
                <a:gd name="adj" fmla="val 822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364" eaLnBrk="0" hangingPunct="0">
                <a:spcAft>
                  <a:spcPct val="20000"/>
                </a:spcAft>
                <a:tabLst>
                  <a:tab pos="1790331" algn="l"/>
                </a:tabLst>
              </a:pPr>
              <a:endParaRPr lang="en-US" sz="1050" dirty="0">
                <a:sym typeface="Symbo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65352" y="4803302"/>
              <a:ext cx="2303885" cy="307766"/>
            </a:xfrm>
            <a:prstGeom prst="rect">
              <a:avLst/>
            </a:prstGeom>
            <a:gradFill rotWithShape="1">
              <a:gsLst>
                <a:gs pos="0">
                  <a:srgbClr val="D2DA7A">
                    <a:tint val="45000"/>
                    <a:satMod val="200000"/>
                  </a:srgbClr>
                </a:gs>
                <a:gs pos="30000">
                  <a:srgbClr val="D2DA7A">
                    <a:tint val="61000"/>
                    <a:satMod val="200000"/>
                  </a:srgbClr>
                </a:gs>
                <a:gs pos="45000">
                  <a:srgbClr val="D2DA7A">
                    <a:tint val="66000"/>
                    <a:satMod val="200000"/>
                  </a:srgbClr>
                </a:gs>
                <a:gs pos="55000">
                  <a:srgbClr val="D2DA7A">
                    <a:tint val="66000"/>
                    <a:satMod val="200000"/>
                  </a:srgbClr>
                </a:gs>
                <a:gs pos="73000">
                  <a:srgbClr val="D2DA7A">
                    <a:tint val="61000"/>
                    <a:satMod val="200000"/>
                  </a:srgbClr>
                </a:gs>
                <a:gs pos="100000">
                  <a:srgbClr val="D2DA7A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D2DA7A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lIns="0" tIns="0" rIns="0" bIns="45710">
              <a:spAutoFit/>
            </a:bodyPr>
            <a:lstStyle/>
            <a:p>
              <a:pPr defTabSz="2656364" eaLnBrk="0" hangingPunct="0">
                <a:spcAft>
                  <a:spcPts val="0"/>
                </a:spcAft>
                <a:tabLst>
                  <a:tab pos="1790331" algn="l"/>
                </a:tabLst>
                <a:defRPr/>
              </a:pPr>
              <a:r>
                <a:rPr lang="en-US" sz="1700" kern="0" dirty="0">
                  <a:solidFill>
                    <a:srgbClr val="0000FF"/>
                  </a:solidFill>
                  <a:latin typeface="Calibri"/>
                  <a:ea typeface="+mn-ea"/>
                  <a:cs typeface="Calibri"/>
                  <a:sym typeface="Symbol"/>
                </a:rPr>
                <a:t> Khoussainova+ [CIDR’09]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07115" y="5820353"/>
              <a:ext cx="1181588" cy="307766"/>
            </a:xfrm>
            <a:prstGeom prst="rect">
              <a:avLst/>
            </a:prstGeom>
            <a:gradFill rotWithShape="1">
              <a:gsLst>
                <a:gs pos="0">
                  <a:srgbClr val="D2DA7A">
                    <a:tint val="45000"/>
                    <a:satMod val="200000"/>
                  </a:srgbClr>
                </a:gs>
                <a:gs pos="30000">
                  <a:srgbClr val="D2DA7A">
                    <a:tint val="61000"/>
                    <a:satMod val="200000"/>
                  </a:srgbClr>
                </a:gs>
                <a:gs pos="45000">
                  <a:srgbClr val="D2DA7A">
                    <a:tint val="66000"/>
                    <a:satMod val="200000"/>
                  </a:srgbClr>
                </a:gs>
                <a:gs pos="55000">
                  <a:srgbClr val="D2DA7A">
                    <a:tint val="66000"/>
                    <a:satMod val="200000"/>
                  </a:srgbClr>
                </a:gs>
                <a:gs pos="73000">
                  <a:srgbClr val="D2DA7A">
                    <a:tint val="61000"/>
                    <a:satMod val="200000"/>
                  </a:srgbClr>
                </a:gs>
                <a:gs pos="100000">
                  <a:srgbClr val="D2DA7A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D2DA7A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lIns="0" tIns="0" rIns="0" bIns="45710">
              <a:spAutoFit/>
            </a:bodyPr>
            <a:lstStyle/>
            <a:p>
              <a:pPr defTabSz="2656364" eaLnBrk="0" hangingPunct="0">
                <a:spcAft>
                  <a:spcPts val="0"/>
                </a:spcAft>
                <a:tabLst>
                  <a:tab pos="1790331" algn="l"/>
                </a:tabLst>
                <a:defRPr/>
              </a:pPr>
              <a:r>
                <a:rPr lang="en-US" sz="1700" kern="0" dirty="0">
                  <a:solidFill>
                    <a:srgbClr val="0000FF"/>
                  </a:solidFill>
                  <a:latin typeface="Calibri"/>
                  <a:ea typeface="+mn-ea"/>
                  <a:cs typeface="Calibri"/>
                  <a:sym typeface="Symbol"/>
                </a:rPr>
                <a:t> Li+ [CIDR’11]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35421" y="5143122"/>
              <a:ext cx="2537860" cy="307766"/>
            </a:xfrm>
            <a:prstGeom prst="rect">
              <a:avLst/>
            </a:prstGeom>
            <a:gradFill rotWithShape="1">
              <a:gsLst>
                <a:gs pos="0">
                  <a:srgbClr val="D2DA7A">
                    <a:tint val="45000"/>
                    <a:satMod val="200000"/>
                  </a:srgbClr>
                </a:gs>
                <a:gs pos="30000">
                  <a:srgbClr val="D2DA7A">
                    <a:tint val="61000"/>
                    <a:satMod val="200000"/>
                  </a:srgbClr>
                </a:gs>
                <a:gs pos="45000">
                  <a:srgbClr val="D2DA7A">
                    <a:tint val="66000"/>
                    <a:satMod val="200000"/>
                  </a:srgbClr>
                </a:gs>
                <a:gs pos="55000">
                  <a:srgbClr val="D2DA7A">
                    <a:tint val="66000"/>
                    <a:satMod val="200000"/>
                  </a:srgbClr>
                </a:gs>
                <a:gs pos="73000">
                  <a:srgbClr val="D2DA7A">
                    <a:tint val="61000"/>
                    <a:satMod val="200000"/>
                  </a:srgbClr>
                </a:gs>
                <a:gs pos="100000">
                  <a:srgbClr val="D2DA7A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D2DA7A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lIns="0" tIns="0" rIns="0" bIns="45710">
              <a:spAutoFit/>
            </a:bodyPr>
            <a:lstStyle/>
            <a:p>
              <a:pPr defTabSz="2656364" eaLnBrk="0" hangingPunct="0">
                <a:spcAft>
                  <a:spcPts val="0"/>
                </a:spcAft>
                <a:tabLst>
                  <a:tab pos="1790331" algn="l"/>
                </a:tabLst>
                <a:defRPr/>
              </a:pPr>
              <a:r>
                <a:rPr lang="en-US" sz="1700" kern="0" dirty="0">
                  <a:solidFill>
                    <a:srgbClr val="0000FF"/>
                  </a:solidFill>
                  <a:latin typeface="Calibri"/>
                  <a:ea typeface="+mn-ea"/>
                  <a:cs typeface="Calibri"/>
                  <a:sym typeface="Symbol"/>
                </a:rPr>
                <a:t> Chatzopoulou+ [SSDBM’09]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1442" y="5481738"/>
              <a:ext cx="2111424" cy="307766"/>
            </a:xfrm>
            <a:prstGeom prst="rect">
              <a:avLst/>
            </a:prstGeom>
            <a:gradFill rotWithShape="1">
              <a:gsLst>
                <a:gs pos="0">
                  <a:srgbClr val="D2DA7A">
                    <a:tint val="45000"/>
                    <a:satMod val="200000"/>
                  </a:srgbClr>
                </a:gs>
                <a:gs pos="30000">
                  <a:srgbClr val="D2DA7A">
                    <a:tint val="61000"/>
                    <a:satMod val="200000"/>
                  </a:srgbClr>
                </a:gs>
                <a:gs pos="45000">
                  <a:srgbClr val="D2DA7A">
                    <a:tint val="66000"/>
                    <a:satMod val="200000"/>
                  </a:srgbClr>
                </a:gs>
                <a:gs pos="55000">
                  <a:srgbClr val="D2DA7A">
                    <a:tint val="66000"/>
                    <a:satMod val="200000"/>
                  </a:srgbClr>
                </a:gs>
                <a:gs pos="73000">
                  <a:srgbClr val="D2DA7A">
                    <a:tint val="61000"/>
                    <a:satMod val="200000"/>
                  </a:srgbClr>
                </a:gs>
                <a:gs pos="100000">
                  <a:srgbClr val="D2DA7A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D2DA7A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lIns="0" tIns="0" rIns="0" bIns="45710">
              <a:spAutoFit/>
            </a:bodyPr>
            <a:lstStyle/>
            <a:p>
              <a:pPr defTabSz="2656364" eaLnBrk="0" hangingPunct="0">
                <a:spcAft>
                  <a:spcPts val="0"/>
                </a:spcAft>
                <a:tabLst>
                  <a:tab pos="1790331" algn="l"/>
                </a:tabLst>
                <a:defRPr/>
              </a:pPr>
              <a:r>
                <a:rPr lang="en-US" sz="1700" kern="0" dirty="0">
                  <a:solidFill>
                    <a:srgbClr val="0000FF"/>
                  </a:solidFill>
                  <a:latin typeface="Calibri"/>
                  <a:ea typeface="+mn-ea"/>
                  <a:cs typeface="Calibri"/>
                  <a:sym typeface="Symbol"/>
                </a:rPr>
                <a:t> Howe+ [MS eSc WS’10]</a:t>
              </a:r>
            </a:p>
          </p:txBody>
        </p:sp>
        <p:sp>
          <p:nvSpPr>
            <p:cNvPr id="61" name="Rectangle 119"/>
            <p:cNvSpPr>
              <a:spLocks noChangeArrowheads="1"/>
            </p:cNvSpPr>
            <p:nvPr/>
          </p:nvSpPr>
          <p:spPr bwMode="auto">
            <a:xfrm>
              <a:off x="483296" y="4165253"/>
              <a:ext cx="4079517" cy="5591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lnSpc>
                  <a:spcPct val="90000"/>
                </a:lnSpc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2000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Recent work on </a:t>
              </a:r>
              <a:r>
                <a:rPr lang="en-US" sz="2000" b="1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Query Management</a:t>
              </a:r>
              <a:r>
                <a:rPr lang="en-US" sz="2000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:</a:t>
              </a:r>
              <a:br>
                <a:rPr lang="en-US" sz="2000" b="1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</a:br>
              <a:r>
                <a:rPr lang="en-US" sz="2000" u="sng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Idea</a:t>
              </a:r>
              <a:r>
                <a:rPr lang="en-US" sz="2000">
                  <a:solidFill>
                    <a:schemeClr val="accent3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: Re-use and adapt existing queries</a:t>
              </a:r>
            </a:p>
          </p:txBody>
        </p:sp>
        <p:sp>
          <p:nvSpPr>
            <p:cNvPr id="65" name="Rectangle 119"/>
            <p:cNvSpPr>
              <a:spLocks noChangeArrowheads="1"/>
            </p:cNvSpPr>
            <p:nvPr/>
          </p:nvSpPr>
          <p:spPr bwMode="auto">
            <a:xfrm>
              <a:off x="679983" y="4794835"/>
              <a:ext cx="581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1800">
                  <a:latin typeface="Calibri" charset="0"/>
                  <a:cs typeface="Calibri" charset="0"/>
                </a:rPr>
                <a:t>CQMS</a:t>
              </a:r>
            </a:p>
          </p:txBody>
        </p:sp>
        <p:sp>
          <p:nvSpPr>
            <p:cNvPr id="66" name="Rectangle 119"/>
            <p:cNvSpPr>
              <a:spLocks noChangeArrowheads="1"/>
            </p:cNvSpPr>
            <p:nvPr/>
          </p:nvSpPr>
          <p:spPr bwMode="auto">
            <a:xfrm>
              <a:off x="679983" y="5134645"/>
              <a:ext cx="10533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1800">
                  <a:latin typeface="Calibri" charset="0"/>
                  <a:cs typeface="Calibri" charset="0"/>
                </a:rPr>
                <a:t>SQL QuerIE</a:t>
              </a:r>
            </a:p>
          </p:txBody>
        </p:sp>
        <p:sp>
          <p:nvSpPr>
            <p:cNvPr id="67" name="Rectangle 119"/>
            <p:cNvSpPr>
              <a:spLocks noChangeArrowheads="1"/>
            </p:cNvSpPr>
            <p:nvPr/>
          </p:nvSpPr>
          <p:spPr bwMode="auto">
            <a:xfrm>
              <a:off x="679983" y="5473261"/>
              <a:ext cx="8758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1800">
                  <a:latin typeface="Calibri" charset="0"/>
                  <a:cs typeface="Calibri" charset="0"/>
                </a:rPr>
                <a:t>SQLshare</a:t>
              </a:r>
            </a:p>
          </p:txBody>
        </p:sp>
        <p:sp>
          <p:nvSpPr>
            <p:cNvPr id="68" name="Rectangle 119"/>
            <p:cNvSpPr>
              <a:spLocks noChangeArrowheads="1"/>
            </p:cNvSpPr>
            <p:nvPr/>
          </p:nvSpPr>
          <p:spPr bwMode="auto">
            <a:xfrm>
              <a:off x="679983" y="5811886"/>
              <a:ext cx="6981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2655340" eaLnBrk="0" hangingPunct="0">
                <a:spcAft>
                  <a:spcPct val="20000"/>
                </a:spcAft>
                <a:tabLst>
                  <a:tab pos="1790331" algn="l"/>
                </a:tabLst>
              </a:pPr>
              <a:r>
                <a:rPr lang="en-US" sz="1800">
                  <a:latin typeface="Calibri" charset="0"/>
                  <a:cs typeface="Calibri" charset="0"/>
                </a:rPr>
                <a:t>DBease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2229" y="993865"/>
            <a:ext cx="639541" cy="188513"/>
            <a:chOff x="8092229" y="993865"/>
            <a:chExt cx="639541" cy="188513"/>
          </a:xfrm>
        </p:grpSpPr>
        <p:sp>
          <p:nvSpPr>
            <p:cNvPr id="74" name="Rectangle 73"/>
            <p:cNvSpPr/>
            <p:nvPr/>
          </p:nvSpPr>
          <p:spPr>
            <a:xfrm>
              <a:off x="8092229" y="1009201"/>
              <a:ext cx="196333" cy="157841"/>
            </a:xfrm>
            <a:prstGeom prst="rect">
              <a:avLst/>
            </a:prstGeom>
            <a:solidFill>
              <a:srgbClr val="E6B9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364" eaLnBrk="0" hangingPunct="0">
                <a:spcAft>
                  <a:spcPct val="20000"/>
                </a:spcAft>
                <a:tabLst>
                  <a:tab pos="1790331" algn="l"/>
                </a:tabLst>
              </a:pPr>
              <a:endParaRPr lang="en-US" sz="1400"/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8357392" y="993865"/>
              <a:ext cx="374378" cy="18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400">
                  <a:latin typeface="Calibri"/>
                  <a:cs typeface="Calibri"/>
                </a:rPr>
                <a:t>hard</a:t>
              </a:r>
            </a:p>
          </p:txBody>
        </p:sp>
      </p:grpSp>
      <p:sp>
        <p:nvSpPr>
          <p:cNvPr id="78" name="Right Arrow 77"/>
          <p:cNvSpPr/>
          <p:nvPr/>
        </p:nvSpPr>
        <p:spPr bwMode="auto">
          <a:xfrm>
            <a:off x="3064516" y="2611910"/>
            <a:ext cx="3135134" cy="604518"/>
          </a:xfrm>
          <a:prstGeom prst="rightArrow">
            <a:avLst>
              <a:gd name="adj1" fmla="val 69579"/>
              <a:gd name="adj2" fmla="val 6496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400"/>
          </a:p>
        </p:txBody>
      </p:sp>
      <p:sp>
        <p:nvSpPr>
          <p:cNvPr id="79" name="Right Arrow 78"/>
          <p:cNvSpPr/>
          <p:nvPr/>
        </p:nvSpPr>
        <p:spPr bwMode="auto">
          <a:xfrm flipH="1">
            <a:off x="2865545" y="1793656"/>
            <a:ext cx="3334103" cy="604518"/>
          </a:xfrm>
          <a:prstGeom prst="rightArrow">
            <a:avLst>
              <a:gd name="adj1" fmla="val 69579"/>
              <a:gd name="adj2" fmla="val 6496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400"/>
          </a:p>
        </p:txBody>
      </p:sp>
      <p:sp>
        <p:nvSpPr>
          <p:cNvPr id="80" name="TextBox 79"/>
          <p:cNvSpPr txBox="1"/>
          <p:nvPr/>
        </p:nvSpPr>
        <p:spPr>
          <a:xfrm>
            <a:off x="4780839" y="939841"/>
            <a:ext cx="2196187" cy="646331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essential for Query Browse and Re-use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4366710" y="1498674"/>
            <a:ext cx="501623" cy="469668"/>
          </a:xfrm>
          <a:prstGeom prst="straightConnector1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64895"/>
      </p:ext>
    </p:extLst>
  </p:cSld>
  <p:clrMapOvr>
    <a:masterClrMapping/>
  </p:clrMapOvr>
  <p:transition advTm="9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/>
      <p:bldP spid="79" grpId="0" animBg="1"/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Open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EE03E-2D5A-2B49-91BA-492D4019B60A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55" name="Rectangle 193"/>
          <p:cNvSpPr>
            <a:spLocks noChangeArrowheads="1"/>
          </p:cNvSpPr>
          <p:nvPr/>
        </p:nvSpPr>
        <p:spPr bwMode="auto">
          <a:xfrm>
            <a:off x="177802" y="1206921"/>
            <a:ext cx="868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2. What is the appropriate level of abstraction? (intent vs. debugging)</a:t>
            </a:r>
          </a:p>
        </p:txBody>
      </p:sp>
      <p:sp>
        <p:nvSpPr>
          <p:cNvPr id="56" name="Rectangle 193"/>
          <p:cNvSpPr>
            <a:spLocks noChangeArrowheads="1"/>
          </p:cNvSpPr>
          <p:nvPr/>
        </p:nvSpPr>
        <p:spPr bwMode="auto">
          <a:xfrm>
            <a:off x="177802" y="1716614"/>
            <a:ext cx="663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3. What are the appropriate basic visual metaphors?</a:t>
            </a:r>
          </a:p>
        </p:txBody>
      </p:sp>
      <p:sp>
        <p:nvSpPr>
          <p:cNvPr id="57" name="Rectangle 193"/>
          <p:cNvSpPr>
            <a:spLocks noChangeArrowheads="1"/>
          </p:cNvSpPr>
          <p:nvPr/>
        </p:nvSpPr>
        <p:spPr bwMode="auto">
          <a:xfrm>
            <a:off x="177802" y="2226307"/>
            <a:ext cx="7548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4. Can we visualize at different granularities? ("zooming in")</a:t>
            </a:r>
          </a:p>
        </p:txBody>
      </p:sp>
      <p:sp>
        <p:nvSpPr>
          <p:cNvPr id="58" name="Rectangle 193"/>
          <p:cNvSpPr>
            <a:spLocks noChangeArrowheads="1"/>
          </p:cNvSpPr>
          <p:nvPr/>
        </p:nvSpPr>
        <p:spPr bwMode="auto">
          <a:xfrm>
            <a:off x="177802" y="2736000"/>
            <a:ext cx="5297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5. How can we visualize query fragments?</a:t>
            </a:r>
          </a:p>
        </p:txBody>
      </p:sp>
      <p:sp>
        <p:nvSpPr>
          <p:cNvPr id="59" name="Rectangle 193"/>
          <p:cNvSpPr>
            <a:spLocks noChangeArrowheads="1"/>
          </p:cNvSpPr>
          <p:nvPr/>
        </p:nvSpPr>
        <p:spPr bwMode="auto">
          <a:xfrm>
            <a:off x="177802" y="3245693"/>
            <a:ext cx="781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6. How to adapt visualizations to audiences? ("one size fit all")</a:t>
            </a:r>
          </a:p>
        </p:txBody>
      </p:sp>
      <p:sp>
        <p:nvSpPr>
          <p:cNvPr id="61" name="Rectangle 193"/>
          <p:cNvSpPr>
            <a:spLocks noChangeArrowheads="1"/>
          </p:cNvSpPr>
          <p:nvPr/>
        </p:nvSpPr>
        <p:spPr bwMode="auto">
          <a:xfrm>
            <a:off x="177802" y="3755388"/>
            <a:ext cx="5858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7. How to optimally place the visual elements?</a:t>
            </a:r>
          </a:p>
        </p:txBody>
      </p:sp>
      <p:sp>
        <p:nvSpPr>
          <p:cNvPr id="63" name="Rectangle 193"/>
          <p:cNvSpPr>
            <a:spLocks noChangeArrowheads="1"/>
          </p:cNvSpPr>
          <p:nvPr/>
        </p:nvSpPr>
        <p:spPr bwMode="auto">
          <a:xfrm>
            <a:off x="177802" y="697228"/>
            <a:ext cx="849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1. How to visualize outer joins, sorting, arithmetic expressions, etc.?</a:t>
            </a:r>
          </a:p>
        </p:txBody>
      </p:sp>
      <p:sp>
        <p:nvSpPr>
          <p:cNvPr id="64" name="Rectangle 193"/>
          <p:cNvSpPr>
            <a:spLocks noChangeArrowheads="1"/>
          </p:cNvSpPr>
          <p:nvPr/>
        </p:nvSpPr>
        <p:spPr bwMode="auto">
          <a:xfrm>
            <a:off x="177802" y="4276776"/>
            <a:ext cx="7715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latin typeface="Calibri" charset="0"/>
                <a:cs typeface="Calibri" charset="0"/>
              </a:rPr>
              <a:t>8. How to standardize evaluation of alternative approaches? </a:t>
            </a:r>
            <a:br>
              <a:rPr lang="en-US" sz="2400" i="1">
                <a:latin typeface="Calibri" charset="0"/>
                <a:cs typeface="Calibri" charset="0"/>
              </a:rPr>
            </a:br>
            <a:r>
              <a:rPr lang="en-US" sz="2400" i="1">
                <a:latin typeface="Calibri" charset="0"/>
                <a:cs typeface="Calibri" charset="0"/>
              </a:rPr>
              <a:t>    ("TPC-H for speed of Query Interpretation" via user studies)</a:t>
            </a:r>
          </a:p>
        </p:txBody>
      </p:sp>
    </p:spTree>
    <p:extLst>
      <p:ext uri="{BB962C8B-B14F-4D97-AF65-F5344CB8AC3E}">
        <p14:creationId xmlns:p14="http://schemas.microsoft.com/office/powerpoint/2010/main" val="39807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3"/>
    </mc:Choice>
    <mc:Fallback xmlns="">
      <p:transition xmlns:p14="http://schemas.microsoft.com/office/powerpoint/2010/main" spd="slow" advTm="6258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Vision in a Nutshell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4" name="Curved Right Arrow 73"/>
          <p:cNvSpPr/>
          <p:nvPr/>
        </p:nvSpPr>
        <p:spPr bwMode="auto">
          <a:xfrm>
            <a:off x="634541" y="3135922"/>
            <a:ext cx="771987" cy="1709162"/>
          </a:xfrm>
          <a:prstGeom prst="curvedRightArrow">
            <a:avLst>
              <a:gd name="adj1" fmla="val 44938"/>
              <a:gd name="adj2" fmla="val 66083"/>
              <a:gd name="adj3" fmla="val 35345"/>
            </a:avLst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230" name="Arc 86"/>
          <p:cNvSpPr>
            <a:spLocks/>
          </p:cNvSpPr>
          <p:nvPr/>
        </p:nvSpPr>
        <p:spPr bwMode="auto">
          <a:xfrm rot="5400000" flipV="1">
            <a:off x="1468340" y="3131014"/>
            <a:ext cx="1119475" cy="108669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611 w 43050"/>
              <a:gd name="T1" fmla="*/ 37132 h 43200"/>
              <a:gd name="T2" fmla="*/ 43050 w 43050"/>
              <a:gd name="T3" fmla="*/ 19061 h 43200"/>
              <a:gd name="T4" fmla="*/ 21600 w 4305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0" h="43200" fill="none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-1"/>
                  <a:pt x="41763" y="8189"/>
                  <a:pt x="43050" y="19060"/>
                </a:cubicBezTo>
              </a:path>
              <a:path w="43050" h="43200" stroke="0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-1"/>
                  <a:pt x="41763" y="8189"/>
                  <a:pt x="43050" y="1906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glow rad="50800">
              <a:schemeClr val="bg1"/>
            </a:glow>
          </a:effectLst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69" name="Rounded Rectangle 68"/>
          <p:cNvSpPr>
            <a:spLocks/>
          </p:cNvSpPr>
          <p:nvPr/>
        </p:nvSpPr>
        <p:spPr bwMode="auto">
          <a:xfrm>
            <a:off x="6083850" y="3119976"/>
            <a:ext cx="1173074" cy="719005"/>
          </a:xfrm>
          <a:prstGeom prst="roundRect">
            <a:avLst/>
          </a:prstGeom>
          <a:solidFill>
            <a:srgbClr val="FFFFFF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223" name="Oval 72"/>
          <p:cNvSpPr>
            <a:spLocks noChangeArrowheads="1"/>
          </p:cNvSpPr>
          <p:nvPr/>
        </p:nvSpPr>
        <p:spPr bwMode="auto">
          <a:xfrm>
            <a:off x="2160835" y="3497817"/>
            <a:ext cx="301099" cy="3010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224" name="Oval 73"/>
          <p:cNvSpPr>
            <a:spLocks noChangeArrowheads="1"/>
          </p:cNvSpPr>
          <p:nvPr/>
        </p:nvSpPr>
        <p:spPr bwMode="auto">
          <a:xfrm>
            <a:off x="2246762" y="3545322"/>
            <a:ext cx="216243" cy="22444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sp>
        <p:nvSpPr>
          <p:cNvPr id="227" name="Freeform 83"/>
          <p:cNvSpPr>
            <a:spLocks/>
          </p:cNvSpPr>
          <p:nvPr/>
        </p:nvSpPr>
        <p:spPr bwMode="auto">
          <a:xfrm flipH="1">
            <a:off x="1950068" y="3848160"/>
            <a:ext cx="246354" cy="14233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32" y="34"/>
              </a:cxn>
              <a:cxn ang="0">
                <a:pos x="90" y="0"/>
              </a:cxn>
            </a:cxnLst>
            <a:rect l="0" t="0" r="r" b="b"/>
            <a:pathLst>
              <a:path w="90" h="52">
                <a:moveTo>
                  <a:pt x="0" y="52"/>
                </a:moveTo>
                <a:lnTo>
                  <a:pt x="32" y="34"/>
                </a:lnTo>
                <a:lnTo>
                  <a:pt x="9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8" name="Freeform 84"/>
          <p:cNvSpPr>
            <a:spLocks/>
          </p:cNvSpPr>
          <p:nvPr/>
        </p:nvSpPr>
        <p:spPr bwMode="auto">
          <a:xfrm flipH="1">
            <a:off x="1919957" y="3889220"/>
            <a:ext cx="251826" cy="153277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2" y="35"/>
              </a:cxn>
              <a:cxn ang="0">
                <a:pos x="92" y="0"/>
              </a:cxn>
            </a:cxnLst>
            <a:rect l="0" t="0" r="r" b="b"/>
            <a:pathLst>
              <a:path w="92" h="56">
                <a:moveTo>
                  <a:pt x="0" y="56"/>
                </a:moveTo>
                <a:lnTo>
                  <a:pt x="42" y="35"/>
                </a:lnTo>
                <a:lnTo>
                  <a:pt x="9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9" name="Freeform 85"/>
          <p:cNvSpPr>
            <a:spLocks/>
          </p:cNvSpPr>
          <p:nvPr/>
        </p:nvSpPr>
        <p:spPr bwMode="auto">
          <a:xfrm flipH="1">
            <a:off x="1941855" y="3954910"/>
            <a:ext cx="205296" cy="156014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75" y="0"/>
              </a:cxn>
            </a:cxnLst>
            <a:rect l="0" t="0" r="r" b="b"/>
            <a:pathLst>
              <a:path w="75" h="57">
                <a:moveTo>
                  <a:pt x="0" y="57"/>
                </a:moveTo>
                <a:lnTo>
                  <a:pt x="36" y="33"/>
                </a:lnTo>
                <a:lnTo>
                  <a:pt x="75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31" name="Arc 87"/>
          <p:cNvSpPr>
            <a:spLocks/>
          </p:cNvSpPr>
          <p:nvPr/>
        </p:nvSpPr>
        <p:spPr bwMode="auto">
          <a:xfrm rot="11843893" flipV="1">
            <a:off x="2502992" y="3891959"/>
            <a:ext cx="273727" cy="128646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7923 w 27923"/>
              <a:gd name="T1" fmla="*/ 42254 h 43200"/>
              <a:gd name="T2" fmla="*/ 25215 w 27923"/>
              <a:gd name="T3" fmla="*/ 305 h 43200"/>
              <a:gd name="T4" fmla="*/ 21600 w 279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23" h="43200" fill="none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-1"/>
                  <a:pt x="24020" y="101"/>
                  <a:pt x="25215" y="304"/>
                </a:cubicBezTo>
              </a:path>
              <a:path w="27923" h="43200" stroke="0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-1"/>
                  <a:pt x="24020" y="101"/>
                  <a:pt x="25215" y="30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2072590" y="4486020"/>
            <a:ext cx="1048376" cy="215079"/>
            <a:chOff x="1612478" y="5371908"/>
            <a:chExt cx="889911" cy="182569"/>
          </a:xfrm>
        </p:grpSpPr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612478" y="5371908"/>
              <a:ext cx="889911" cy="156391"/>
            </a:xfrm>
            <a:custGeom>
              <a:avLst/>
              <a:gdLst>
                <a:gd name="connsiteX0" fmla="*/ 0 w 10904"/>
                <a:gd name="connsiteY0" fmla="*/ 13007 h 13007"/>
                <a:gd name="connsiteX1" fmla="*/ 4777 w 10904"/>
                <a:gd name="connsiteY1" fmla="*/ 0 h 13007"/>
                <a:gd name="connsiteX2" fmla="*/ 7993 w 10904"/>
                <a:gd name="connsiteY2" fmla="*/ 1852 h 13007"/>
                <a:gd name="connsiteX3" fmla="*/ 10904 w 10904"/>
                <a:gd name="connsiteY3" fmla="*/ 7778 h 13007"/>
                <a:gd name="connsiteX4" fmla="*/ 10119 w 10904"/>
                <a:gd name="connsiteY4" fmla="*/ 9815 h 13007"/>
                <a:gd name="connsiteX5" fmla="*/ 8448 w 10904"/>
                <a:gd name="connsiteY5" fmla="*/ 7222 h 13007"/>
                <a:gd name="connsiteX0" fmla="*/ 0 w 11521"/>
                <a:gd name="connsiteY0" fmla="*/ 14811 h 14811"/>
                <a:gd name="connsiteX1" fmla="*/ 5394 w 11521"/>
                <a:gd name="connsiteY1" fmla="*/ 0 h 14811"/>
                <a:gd name="connsiteX2" fmla="*/ 8610 w 11521"/>
                <a:gd name="connsiteY2" fmla="*/ 1852 h 14811"/>
                <a:gd name="connsiteX3" fmla="*/ 11521 w 11521"/>
                <a:gd name="connsiteY3" fmla="*/ 7778 h 14811"/>
                <a:gd name="connsiteX4" fmla="*/ 10736 w 11521"/>
                <a:gd name="connsiteY4" fmla="*/ 9815 h 14811"/>
                <a:gd name="connsiteX5" fmla="*/ 9065 w 11521"/>
                <a:gd name="connsiteY5" fmla="*/ 7222 h 1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1" h="14811">
                  <a:moveTo>
                    <a:pt x="0" y="14811"/>
                  </a:moveTo>
                  <a:lnTo>
                    <a:pt x="5394" y="0"/>
                  </a:lnTo>
                  <a:lnTo>
                    <a:pt x="8610" y="1852"/>
                  </a:lnTo>
                  <a:lnTo>
                    <a:pt x="11521" y="7778"/>
                  </a:lnTo>
                  <a:lnTo>
                    <a:pt x="10736" y="9815"/>
                  </a:lnTo>
                  <a:lnTo>
                    <a:pt x="9065" y="722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672346" y="5477497"/>
              <a:ext cx="564096" cy="76980"/>
            </a:xfrm>
            <a:custGeom>
              <a:avLst/>
              <a:gdLst>
                <a:gd name="connsiteX0" fmla="*/ 0 w 11136"/>
                <a:gd name="connsiteY0" fmla="*/ 12320 h 12320"/>
                <a:gd name="connsiteX1" fmla="*/ 6198 w 11136"/>
                <a:gd name="connsiteY1" fmla="*/ 0 h 12320"/>
                <a:gd name="connsiteX2" fmla="*/ 11136 w 11136"/>
                <a:gd name="connsiteY2" fmla="*/ 2857 h 12320"/>
                <a:gd name="connsiteX0" fmla="*/ 0 w 11871"/>
                <a:gd name="connsiteY0" fmla="*/ 14060 h 14060"/>
                <a:gd name="connsiteX1" fmla="*/ 6933 w 11871"/>
                <a:gd name="connsiteY1" fmla="*/ 0 h 14060"/>
                <a:gd name="connsiteX2" fmla="*/ 11871 w 11871"/>
                <a:gd name="connsiteY2" fmla="*/ 2857 h 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1" h="14060">
                  <a:moveTo>
                    <a:pt x="0" y="14060"/>
                  </a:moveTo>
                  <a:lnTo>
                    <a:pt x="6933" y="0"/>
                  </a:lnTo>
                  <a:lnTo>
                    <a:pt x="11871" y="285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254041" y="5457944"/>
              <a:ext cx="132974" cy="19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0"/>
                </a:cxn>
                <a:cxn ang="0">
                  <a:pos x="68" y="6"/>
                </a:cxn>
              </a:cxnLst>
              <a:rect l="0" t="0" r="r" b="b"/>
              <a:pathLst>
                <a:path w="68" h="10">
                  <a:moveTo>
                    <a:pt x="0" y="0"/>
                  </a:moveTo>
                  <a:lnTo>
                    <a:pt x="57" y="10"/>
                  </a:lnTo>
                  <a:lnTo>
                    <a:pt x="68" y="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181686" y="5465766"/>
              <a:ext cx="132974" cy="19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0"/>
                </a:cxn>
                <a:cxn ang="0">
                  <a:pos x="68" y="6"/>
                </a:cxn>
              </a:cxnLst>
              <a:rect l="0" t="0" r="r" b="b"/>
              <a:pathLst>
                <a:path w="68" h="10">
                  <a:moveTo>
                    <a:pt x="0" y="0"/>
                  </a:moveTo>
                  <a:lnTo>
                    <a:pt x="57" y="10"/>
                  </a:lnTo>
                  <a:lnTo>
                    <a:pt x="68" y="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endParaRPr lang="en-US" sz="1400"/>
            </a:p>
          </p:txBody>
        </p:sp>
      </p:grpSp>
      <p:sp>
        <p:nvSpPr>
          <p:cNvPr id="29" name="Right Arrow 28"/>
          <p:cNvSpPr/>
          <p:nvPr/>
        </p:nvSpPr>
        <p:spPr bwMode="auto">
          <a:xfrm>
            <a:off x="3421381" y="4182934"/>
            <a:ext cx="2525988" cy="644916"/>
          </a:xfrm>
          <a:prstGeom prst="rightArrow">
            <a:avLst>
              <a:gd name="adj1" fmla="val 69579"/>
              <a:gd name="adj2" fmla="val 6496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3568389" y="4310759"/>
            <a:ext cx="2224379" cy="36355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tabLst>
                <a:tab pos="342829" algn="l"/>
              </a:tabLst>
            </a:pPr>
            <a:r>
              <a:rPr lang="en-US" sz="2200" dirty="0">
                <a:latin typeface="Calibri"/>
                <a:cs typeface="Calibri"/>
              </a:rPr>
              <a:t>Query Composition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71459" y="4617774"/>
            <a:ext cx="1069283" cy="218579"/>
            <a:chOff x="1787282" y="5487892"/>
            <a:chExt cx="907658" cy="185540"/>
          </a:xfrm>
          <a:solidFill>
            <a:schemeClr val="bg1"/>
          </a:solidFill>
        </p:grpSpPr>
        <p:sp>
          <p:nvSpPr>
            <p:cNvPr id="232" name="Rectangle 39"/>
            <p:cNvSpPr>
              <a:spLocks noChangeArrowheads="1"/>
            </p:cNvSpPr>
            <p:nvPr/>
          </p:nvSpPr>
          <p:spPr bwMode="auto">
            <a:xfrm rot="21276990">
              <a:off x="2143648" y="5520373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3" name="Rectangle 40"/>
            <p:cNvSpPr>
              <a:spLocks noChangeArrowheads="1"/>
            </p:cNvSpPr>
            <p:nvPr/>
          </p:nvSpPr>
          <p:spPr bwMode="auto">
            <a:xfrm rot="21276990">
              <a:off x="2314829" y="5504242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4" name="Rectangle 41"/>
            <p:cNvSpPr>
              <a:spLocks noChangeArrowheads="1"/>
            </p:cNvSpPr>
            <p:nvPr/>
          </p:nvSpPr>
          <p:spPr bwMode="auto">
            <a:xfrm rot="21276990">
              <a:off x="2488324" y="5487892"/>
              <a:ext cx="130116" cy="8615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235" name="Rectangle 43"/>
            <p:cNvSpPr>
              <a:spLocks noChangeArrowheads="1"/>
            </p:cNvSpPr>
            <p:nvPr/>
          </p:nvSpPr>
          <p:spPr bwMode="auto">
            <a:xfrm rot="21276990">
              <a:off x="1970221" y="5536720"/>
              <a:ext cx="130116" cy="8762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/>
              <a:endParaRPr lang="en-US" sz="14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87282" y="5498328"/>
              <a:ext cx="907658" cy="175104"/>
            </a:xfrm>
            <a:custGeom>
              <a:avLst/>
              <a:gdLst>
                <a:gd name="connsiteX0" fmla="*/ 0 w 971550"/>
                <a:gd name="connsiteY0" fmla="*/ 200025 h 200025"/>
                <a:gd name="connsiteX1" fmla="*/ 971550 w 971550"/>
                <a:gd name="connsiteY1" fmla="*/ 196850 h 200025"/>
                <a:gd name="connsiteX2" fmla="*/ 971550 w 971550"/>
                <a:gd name="connsiteY2" fmla="*/ 0 h 200025"/>
                <a:gd name="connsiteX3" fmla="*/ 6350 w 971550"/>
                <a:gd name="connsiteY3" fmla="*/ 98425 h 200025"/>
                <a:gd name="connsiteX4" fmla="*/ 0 w 971550"/>
                <a:gd name="connsiteY4" fmla="*/ 200025 h 200025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3142 w 968342"/>
                <a:gd name="connsiteY3" fmla="*/ 98425 h 205372"/>
                <a:gd name="connsiteX4" fmla="*/ 0 w 968342"/>
                <a:gd name="connsiteY4" fmla="*/ 205372 h 205372"/>
                <a:gd name="connsiteX0" fmla="*/ 1346 w 969688"/>
                <a:gd name="connsiteY0" fmla="*/ 205372 h 205372"/>
                <a:gd name="connsiteX1" fmla="*/ 969688 w 969688"/>
                <a:gd name="connsiteY1" fmla="*/ 196850 h 205372"/>
                <a:gd name="connsiteX2" fmla="*/ 969688 w 969688"/>
                <a:gd name="connsiteY2" fmla="*/ 0 h 205372"/>
                <a:gd name="connsiteX3" fmla="*/ 211 w 969688"/>
                <a:gd name="connsiteY3" fmla="*/ 101633 h 205372"/>
                <a:gd name="connsiteX4" fmla="*/ 1346 w 969688"/>
                <a:gd name="connsiteY4" fmla="*/ 205372 h 205372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2073 w 968342"/>
                <a:gd name="connsiteY3" fmla="*/ 101633 h 205372"/>
                <a:gd name="connsiteX4" fmla="*/ 0 w 968342"/>
                <a:gd name="connsiteY4" fmla="*/ 205372 h 205372"/>
                <a:gd name="connsiteX0" fmla="*/ 0 w 968342"/>
                <a:gd name="connsiteY0" fmla="*/ 205372 h 205372"/>
                <a:gd name="connsiteX1" fmla="*/ 968342 w 968342"/>
                <a:gd name="connsiteY1" fmla="*/ 196850 h 205372"/>
                <a:gd name="connsiteX2" fmla="*/ 968342 w 968342"/>
                <a:gd name="connsiteY2" fmla="*/ 0 h 205372"/>
                <a:gd name="connsiteX3" fmla="*/ 2073 w 968342"/>
                <a:gd name="connsiteY3" fmla="*/ 101633 h 205372"/>
                <a:gd name="connsiteX4" fmla="*/ 0 w 968342"/>
                <a:gd name="connsiteY4" fmla="*/ 205372 h 205372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  <a:gd name="connsiteX0" fmla="*/ 0 w 968342"/>
                <a:gd name="connsiteY0" fmla="*/ 205372 h 205404"/>
                <a:gd name="connsiteX1" fmla="*/ 968342 w 968342"/>
                <a:gd name="connsiteY1" fmla="*/ 205404 h 205404"/>
                <a:gd name="connsiteX2" fmla="*/ 968342 w 968342"/>
                <a:gd name="connsiteY2" fmla="*/ 0 h 205404"/>
                <a:gd name="connsiteX3" fmla="*/ 2073 w 968342"/>
                <a:gd name="connsiteY3" fmla="*/ 101633 h 205404"/>
                <a:gd name="connsiteX4" fmla="*/ 0 w 968342"/>
                <a:gd name="connsiteY4" fmla="*/ 205372 h 20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42" h="205404">
                  <a:moveTo>
                    <a:pt x="0" y="205372"/>
                  </a:moveTo>
                  <a:lnTo>
                    <a:pt x="968342" y="205404"/>
                  </a:lnTo>
                  <a:lnTo>
                    <a:pt x="968342" y="0"/>
                  </a:lnTo>
                  <a:lnTo>
                    <a:pt x="2073" y="101633"/>
                  </a:lnTo>
                  <a:cubicBezTo>
                    <a:pt x="1036" y="153502"/>
                    <a:pt x="1036" y="153502"/>
                    <a:pt x="0" y="205372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sz="1400"/>
            </a:p>
          </p:txBody>
        </p:sp>
      </p:grpSp>
      <p:sp>
        <p:nvSpPr>
          <p:cNvPr id="10" name="Freeform 9"/>
          <p:cNvSpPr/>
          <p:nvPr/>
        </p:nvSpPr>
        <p:spPr>
          <a:xfrm>
            <a:off x="2102219" y="4488832"/>
            <a:ext cx="340373" cy="194499"/>
          </a:xfrm>
          <a:custGeom>
            <a:avLst/>
            <a:gdLst>
              <a:gd name="connsiteX0" fmla="*/ 139700 w 288925"/>
              <a:gd name="connsiteY0" fmla="*/ 177800 h 177800"/>
              <a:gd name="connsiteX1" fmla="*/ 282575 w 288925"/>
              <a:gd name="connsiteY1" fmla="*/ 142875 h 177800"/>
              <a:gd name="connsiteX2" fmla="*/ 288925 w 288925"/>
              <a:gd name="connsiteY2" fmla="*/ 0 h 177800"/>
              <a:gd name="connsiteX3" fmla="*/ 0 w 288925"/>
              <a:gd name="connsiteY3" fmla="*/ 120650 h 177800"/>
              <a:gd name="connsiteX4" fmla="*/ 139700 w 288925"/>
              <a:gd name="connsiteY4" fmla="*/ 177800 h 177800"/>
              <a:gd name="connsiteX0" fmla="*/ 149225 w 288925"/>
              <a:gd name="connsiteY0" fmla="*/ 165100 h 165100"/>
              <a:gd name="connsiteX1" fmla="*/ 282575 w 288925"/>
              <a:gd name="connsiteY1" fmla="*/ 142875 h 165100"/>
              <a:gd name="connsiteX2" fmla="*/ 288925 w 288925"/>
              <a:gd name="connsiteY2" fmla="*/ 0 h 165100"/>
              <a:gd name="connsiteX3" fmla="*/ 0 w 288925"/>
              <a:gd name="connsiteY3" fmla="*/ 120650 h 165100"/>
              <a:gd name="connsiteX4" fmla="*/ 149225 w 288925"/>
              <a:gd name="connsiteY4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165100">
                <a:moveTo>
                  <a:pt x="149225" y="165100"/>
                </a:moveTo>
                <a:lnTo>
                  <a:pt x="282575" y="142875"/>
                </a:lnTo>
                <a:lnTo>
                  <a:pt x="288925" y="0"/>
                </a:lnTo>
                <a:lnTo>
                  <a:pt x="0" y="120650"/>
                </a:lnTo>
                <a:lnTo>
                  <a:pt x="149225" y="165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226" name="Freeform 82"/>
          <p:cNvSpPr>
            <a:spLocks/>
          </p:cNvSpPr>
          <p:nvPr/>
        </p:nvSpPr>
        <p:spPr bwMode="auto">
          <a:xfrm flipH="1">
            <a:off x="1999337" y="3823532"/>
            <a:ext cx="443436" cy="875872"/>
          </a:xfrm>
          <a:custGeom>
            <a:avLst/>
            <a:gdLst/>
            <a:ahLst/>
            <a:cxnLst>
              <a:cxn ang="0">
                <a:pos x="141" y="284"/>
              </a:cxn>
              <a:cxn ang="0">
                <a:pos x="10" y="320"/>
              </a:cxn>
              <a:cxn ang="0">
                <a:pos x="0" y="147"/>
              </a:cxn>
              <a:cxn ang="0">
                <a:pos x="6" y="96"/>
              </a:cxn>
              <a:cxn ang="0">
                <a:pos x="63" y="49"/>
              </a:cxn>
              <a:cxn ang="0">
                <a:pos x="162" y="0"/>
              </a:cxn>
            </a:cxnLst>
            <a:rect l="0" t="0" r="r" b="b"/>
            <a:pathLst>
              <a:path w="162" h="320">
                <a:moveTo>
                  <a:pt x="141" y="284"/>
                </a:moveTo>
                <a:lnTo>
                  <a:pt x="10" y="320"/>
                </a:lnTo>
                <a:lnTo>
                  <a:pt x="0" y="147"/>
                </a:lnTo>
                <a:lnTo>
                  <a:pt x="6" y="96"/>
                </a:lnTo>
                <a:lnTo>
                  <a:pt x="63" y="49"/>
                </a:lnTo>
                <a:lnTo>
                  <a:pt x="16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225" name="Freeform 81"/>
          <p:cNvSpPr>
            <a:spLocks/>
          </p:cNvSpPr>
          <p:nvPr/>
        </p:nvSpPr>
        <p:spPr bwMode="auto">
          <a:xfrm flipH="1">
            <a:off x="1974703" y="4116400"/>
            <a:ext cx="377742" cy="454359"/>
          </a:xfrm>
          <a:custGeom>
            <a:avLst/>
            <a:gdLst/>
            <a:ahLst/>
            <a:cxnLst>
              <a:cxn ang="0">
                <a:pos x="87" y="121"/>
              </a:cxn>
              <a:cxn ang="0">
                <a:pos x="9" y="166"/>
              </a:cxn>
              <a:cxn ang="0">
                <a:pos x="0" y="42"/>
              </a:cxn>
              <a:cxn ang="0">
                <a:pos x="34" y="24"/>
              </a:cxn>
              <a:cxn ang="0">
                <a:pos x="99" y="37"/>
              </a:cxn>
              <a:cxn ang="0">
                <a:pos x="138" y="69"/>
              </a:cxn>
              <a:cxn ang="0">
                <a:pos x="138" y="37"/>
              </a:cxn>
              <a:cxn ang="0">
                <a:pos x="70" y="0"/>
              </a:cxn>
            </a:cxnLst>
            <a:rect l="0" t="0" r="r" b="b"/>
            <a:pathLst>
              <a:path w="138" h="166">
                <a:moveTo>
                  <a:pt x="87" y="121"/>
                </a:moveTo>
                <a:lnTo>
                  <a:pt x="9" y="166"/>
                </a:lnTo>
                <a:lnTo>
                  <a:pt x="0" y="42"/>
                </a:lnTo>
                <a:lnTo>
                  <a:pt x="34" y="24"/>
                </a:lnTo>
                <a:lnTo>
                  <a:pt x="99" y="37"/>
                </a:lnTo>
                <a:lnTo>
                  <a:pt x="138" y="69"/>
                </a:lnTo>
                <a:lnTo>
                  <a:pt x="138" y="37"/>
                </a:lnTo>
                <a:lnTo>
                  <a:pt x="7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/>
          </a:p>
        </p:txBody>
      </p:sp>
      <p:sp>
        <p:nvSpPr>
          <p:cNvPr id="42" name="Right Arrow 41"/>
          <p:cNvSpPr/>
          <p:nvPr/>
        </p:nvSpPr>
        <p:spPr bwMode="auto">
          <a:xfrm flipH="1">
            <a:off x="3060208" y="3212663"/>
            <a:ext cx="2887160" cy="644916"/>
          </a:xfrm>
          <a:prstGeom prst="rightArrow">
            <a:avLst>
              <a:gd name="adj1" fmla="val 69579"/>
              <a:gd name="adj2" fmla="val 64960"/>
            </a:avLst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43" name="AutoShape 33"/>
          <p:cNvSpPr>
            <a:spLocks noChangeArrowheads="1"/>
          </p:cNvSpPr>
          <p:nvPr/>
        </p:nvSpPr>
        <p:spPr bwMode="auto">
          <a:xfrm>
            <a:off x="3506019" y="3340489"/>
            <a:ext cx="2396852" cy="36355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tabLst>
                <a:tab pos="342829" algn="l"/>
              </a:tabLst>
            </a:pPr>
            <a:r>
              <a:rPr lang="en-US" sz="2200" dirty="0">
                <a:latin typeface="Calibri"/>
                <a:cs typeface="Calibri"/>
              </a:rPr>
              <a:t>Query Interpretation</a:t>
            </a: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6127584" y="4151115"/>
            <a:ext cx="1110697" cy="85180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100" dirty="0">
                <a:latin typeface="Calibri"/>
                <a:cs typeface="Calibri"/>
              </a:rPr>
              <a:t>SELECT A</a:t>
            </a:r>
            <a:br>
              <a:rPr lang="en-US" sz="1100" dirty="0">
                <a:latin typeface="Calibri"/>
                <a:cs typeface="Calibri"/>
              </a:rPr>
            </a:br>
            <a:r>
              <a:rPr lang="en-US" sz="1100" dirty="0">
                <a:latin typeface="Calibri"/>
                <a:cs typeface="Calibri"/>
              </a:rPr>
              <a:t>FROM R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100" dirty="0">
                <a:latin typeface="Calibri"/>
                <a:cs typeface="Calibri"/>
              </a:rPr>
              <a:t>WHERE B not in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100" dirty="0">
                <a:latin typeface="Calibri"/>
                <a:cs typeface="Calibri"/>
              </a:rPr>
              <a:t>	(SELECT D</a:t>
            </a:r>
          </a:p>
          <a:p>
            <a:pPr defTabSz="822155">
              <a:lnSpc>
                <a:spcPct val="80000"/>
              </a:lnSpc>
              <a:tabLst>
                <a:tab pos="228553" algn="l"/>
              </a:tabLst>
            </a:pPr>
            <a:r>
              <a:rPr lang="en-US" sz="1100" dirty="0">
                <a:latin typeface="Calibri"/>
                <a:cs typeface="Calibri"/>
              </a:rPr>
              <a:t>	FROM S) </a:t>
            </a:r>
          </a:p>
        </p:txBody>
      </p:sp>
      <p:sp>
        <p:nvSpPr>
          <p:cNvPr id="13" name="Folded Corner 12"/>
          <p:cNvSpPr/>
          <p:nvPr/>
        </p:nvSpPr>
        <p:spPr bwMode="auto">
          <a:xfrm>
            <a:off x="6083850" y="4139763"/>
            <a:ext cx="1173074" cy="751785"/>
          </a:xfrm>
          <a:prstGeom prst="foldedCorner">
            <a:avLst>
              <a:gd name="adj" fmla="val 2350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2" name="Curved Right Arrow 1"/>
          <p:cNvSpPr/>
          <p:nvPr/>
        </p:nvSpPr>
        <p:spPr bwMode="auto">
          <a:xfrm rot="10800000">
            <a:off x="7430719" y="3113701"/>
            <a:ext cx="771987" cy="1709162"/>
          </a:xfrm>
          <a:prstGeom prst="curvedRightArrow">
            <a:avLst>
              <a:gd name="adj1" fmla="val 44938"/>
              <a:gd name="adj2" fmla="val 66083"/>
              <a:gd name="adj3" fmla="val 35345"/>
            </a:avLst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54" name="Straight Arrow Connector 30"/>
          <p:cNvCxnSpPr>
            <a:cxnSpLocks noChangeShapeType="1"/>
            <a:stCxn id="62" idx="3"/>
            <a:endCxn id="58" idx="1"/>
          </p:cNvCxnSpPr>
          <p:nvPr/>
        </p:nvCxnSpPr>
        <p:spPr bwMode="auto">
          <a:xfrm flipV="1">
            <a:off x="6802122" y="3649798"/>
            <a:ext cx="152801" cy="1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sm" len="med"/>
          </a:ln>
        </p:spPr>
      </p:cxnSp>
      <p:cxnSp>
        <p:nvCxnSpPr>
          <p:cNvPr id="55" name="Straight Arrow Connector 54"/>
          <p:cNvCxnSpPr>
            <a:cxnSpLocks noChangeShapeType="1"/>
            <a:stCxn id="65" idx="3"/>
            <a:endCxn id="61" idx="1"/>
          </p:cNvCxnSpPr>
          <p:nvPr/>
        </p:nvCxnSpPr>
        <p:spPr bwMode="auto">
          <a:xfrm flipV="1">
            <a:off x="6456336" y="3470552"/>
            <a:ext cx="125002" cy="5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 type="none"/>
            <a:tailEnd type="none" w="sm" len="med"/>
          </a:ln>
        </p:spPr>
      </p:cxnSp>
      <p:grpSp>
        <p:nvGrpSpPr>
          <p:cNvPr id="56" name="Group 88"/>
          <p:cNvGrpSpPr/>
          <p:nvPr/>
        </p:nvGrpSpPr>
        <p:grpSpPr>
          <a:xfrm>
            <a:off x="6954921" y="3380927"/>
            <a:ext cx="195482" cy="358493"/>
            <a:chOff x="5672691" y="3708233"/>
            <a:chExt cx="681354" cy="449354"/>
          </a:xfrm>
        </p:grpSpPr>
        <p:sp>
          <p:nvSpPr>
            <p:cNvPr id="57" name="Rectangle 56"/>
            <p:cNvSpPr/>
            <p:nvPr/>
          </p:nvSpPr>
          <p:spPr>
            <a:xfrm>
              <a:off x="5672691" y="3708233"/>
              <a:ext cx="681354" cy="2246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72691" y="3932910"/>
              <a:ext cx="681354" cy="2246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9" name="Group 106"/>
          <p:cNvGrpSpPr/>
          <p:nvPr/>
        </p:nvGrpSpPr>
        <p:grpSpPr>
          <a:xfrm>
            <a:off x="6581336" y="3201681"/>
            <a:ext cx="220783" cy="537740"/>
            <a:chOff x="6013368" y="2451684"/>
            <a:chExt cx="579733" cy="674031"/>
          </a:xfrm>
        </p:grpSpPr>
        <p:sp>
          <p:nvSpPr>
            <p:cNvPr id="60" name="Rectangle 59"/>
            <p:cNvSpPr/>
            <p:nvPr/>
          </p:nvSpPr>
          <p:spPr>
            <a:xfrm>
              <a:off x="6013368" y="2451684"/>
              <a:ext cx="579733" cy="2246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13368" y="2676361"/>
              <a:ext cx="579733" cy="2246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13368" y="2901038"/>
              <a:ext cx="579733" cy="2246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</a:p>
          </p:txBody>
        </p:sp>
      </p:grpSp>
      <p:grpSp>
        <p:nvGrpSpPr>
          <p:cNvPr id="63" name="Group 112"/>
          <p:cNvGrpSpPr/>
          <p:nvPr/>
        </p:nvGrpSpPr>
        <p:grpSpPr>
          <a:xfrm>
            <a:off x="6151113" y="3201685"/>
            <a:ext cx="305222" cy="358493"/>
            <a:chOff x="5672670" y="3708233"/>
            <a:chExt cx="681375" cy="449354"/>
          </a:xfrm>
        </p:grpSpPr>
        <p:sp>
          <p:nvSpPr>
            <p:cNvPr id="64" name="Rectangle 63"/>
            <p:cNvSpPr/>
            <p:nvPr/>
          </p:nvSpPr>
          <p:spPr>
            <a:xfrm>
              <a:off x="5672670" y="3708233"/>
              <a:ext cx="681351" cy="224677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  <a:latin typeface="Arial"/>
                  <a:cs typeface="Arial"/>
                </a:rPr>
                <a:t>sel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72691" y="3932910"/>
              <a:ext cx="681354" cy="2246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903703" y="3335623"/>
            <a:ext cx="294372" cy="450541"/>
          </a:xfrm>
          <a:prstGeom prst="roundRect">
            <a:avLst>
              <a:gd name="adj" fmla="val 12549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000">
              <a:latin typeface="Arial" pitchFamily="34" charset="0"/>
            </a:endParaRPr>
          </a:p>
        </p:txBody>
      </p:sp>
      <p:sp>
        <p:nvSpPr>
          <p:cNvPr id="70" name="AutoShape 33"/>
          <p:cNvSpPr>
            <a:spLocks noChangeArrowheads="1"/>
          </p:cNvSpPr>
          <p:nvPr/>
        </p:nvSpPr>
        <p:spPr bwMode="auto">
          <a:xfrm>
            <a:off x="7502142" y="3732268"/>
            <a:ext cx="1229215" cy="57797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lnSpc>
                <a:spcPct val="80000"/>
              </a:lnSpc>
              <a:tabLst>
                <a:tab pos="342829" algn="l"/>
              </a:tabLst>
            </a:pPr>
            <a: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  <a:t>Query Vi-</a:t>
            </a:r>
            <a:b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  <a:t>sualization</a:t>
            </a:r>
          </a:p>
        </p:txBody>
      </p:sp>
      <p:sp>
        <p:nvSpPr>
          <p:cNvPr id="75" name="AutoShape 33"/>
          <p:cNvSpPr>
            <a:spLocks noChangeArrowheads="1"/>
          </p:cNvSpPr>
          <p:nvPr/>
        </p:nvSpPr>
        <p:spPr bwMode="auto">
          <a:xfrm>
            <a:off x="336744" y="3732268"/>
            <a:ext cx="1153448" cy="57797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8" rIns="2592" bIns="18283">
            <a:spAutoFit/>
          </a:bodyPr>
          <a:lstStyle/>
          <a:p>
            <a:pPr defTabSz="822155">
              <a:lnSpc>
                <a:spcPct val="80000"/>
              </a:lnSpc>
              <a:tabLst>
                <a:tab pos="342829" algn="l"/>
              </a:tabLst>
            </a:pPr>
            <a: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  <a:t>Query Re-</a:t>
            </a:r>
            <a:b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2200" dirty="0">
                <a:effectLst>
                  <a:glow rad="228600">
                    <a:schemeClr val="bg1"/>
                  </a:glow>
                </a:effectLst>
                <a:latin typeface="Calibri"/>
                <a:cs typeface="Calibri"/>
              </a:rPr>
              <a:t>finement</a:t>
            </a:r>
          </a:p>
        </p:txBody>
      </p:sp>
      <p:sp>
        <p:nvSpPr>
          <p:cNvPr id="52" name="Rectangle 193"/>
          <p:cNvSpPr>
            <a:spLocks noChangeArrowheads="1"/>
          </p:cNvSpPr>
          <p:nvPr/>
        </p:nvSpPr>
        <p:spPr bwMode="auto">
          <a:xfrm>
            <a:off x="177802" y="985239"/>
            <a:ext cx="8571793" cy="11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4025" lvl="0" indent="-454025" defTabSz="2655340" eaLnBrk="0" hangingPunct="0">
              <a:lnSpc>
                <a:spcPct val="90000"/>
              </a:lnSpc>
              <a:spcAft>
                <a:spcPct val="20000"/>
              </a:spcAft>
              <a:tabLst>
                <a:tab pos="1790331" algn="l"/>
              </a:tabLst>
            </a:pPr>
            <a:r>
              <a:rPr lang="en-US" sz="2800" b="1">
                <a:latin typeface="Calibri" charset="0"/>
                <a:cs typeface="Calibri" charset="0"/>
              </a:rPr>
              <a:t>Q Visualization</a:t>
            </a:r>
            <a:r>
              <a:rPr lang="en-US" sz="2800">
                <a:latin typeface="Calibri" charset="0"/>
                <a:cs typeface="Calibri" charset="0"/>
              </a:rPr>
              <a:t> can facilitate </a:t>
            </a:r>
            <a:r>
              <a:rPr lang="en-US" sz="2800" b="1">
                <a:latin typeface="Calibri" charset="0"/>
                <a:cs typeface="Calibri" charset="0"/>
              </a:rPr>
              <a:t>Q Composition</a:t>
            </a:r>
            <a:r>
              <a:rPr lang="en-US" sz="2800">
                <a:latin typeface="Calibri" charset="0"/>
                <a:cs typeface="Calibri" charset="0"/>
              </a:rPr>
              <a:t> through</a:t>
            </a:r>
            <a:br>
              <a:rPr lang="en-US" sz="2800">
                <a:latin typeface="Calibri" charset="0"/>
                <a:cs typeface="Calibri" charset="0"/>
              </a:rPr>
            </a:br>
            <a:r>
              <a:rPr lang="en-US" sz="2800">
                <a:latin typeface="Calibri" charset="0"/>
                <a:cs typeface="Calibri" charset="0"/>
              </a:rPr>
              <a:t>(i)  faster </a:t>
            </a:r>
            <a:r>
              <a:rPr lang="en-US" sz="2800" b="1">
                <a:latin typeface="Calibri" charset="0"/>
                <a:cs typeface="Calibri" charset="0"/>
              </a:rPr>
              <a:t>Q Interpretation</a:t>
            </a:r>
            <a:r>
              <a:rPr lang="en-US" sz="2800">
                <a:latin typeface="Calibri" charset="0"/>
                <a:cs typeface="Calibri" charset="0"/>
              </a:rPr>
              <a:t> and thus Q Re-use, and </a:t>
            </a:r>
            <a:br>
              <a:rPr lang="en-US" sz="2800">
                <a:latin typeface="Calibri" charset="0"/>
                <a:cs typeface="Calibri" charset="0"/>
              </a:rPr>
            </a:br>
            <a:r>
              <a:rPr lang="en-US" sz="2800">
                <a:latin typeface="Calibri" charset="0"/>
                <a:cs typeface="Calibri" charset="0"/>
              </a:rPr>
              <a:t>(ii) a visual understanding of </a:t>
            </a:r>
            <a:r>
              <a:rPr lang="en-US" sz="2800" b="1">
                <a:latin typeface="Calibri" charset="0"/>
                <a:cs typeface="Calibri" charset="0"/>
              </a:rPr>
              <a:t>SQL design patterns</a:t>
            </a:r>
            <a:r>
              <a:rPr lang="en-US" sz="280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72" name="Rectangle 193"/>
          <p:cNvSpPr>
            <a:spLocks noChangeArrowheads="1"/>
          </p:cNvSpPr>
          <p:nvPr/>
        </p:nvSpPr>
        <p:spPr bwMode="auto">
          <a:xfrm>
            <a:off x="910889" y="5801623"/>
            <a:ext cx="585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>
                <a:latin typeface="Calibri" charset="0"/>
                <a:cs typeface="Calibri" charset="0"/>
              </a:rPr>
              <a:t> "</a:t>
            </a:r>
            <a:r>
              <a:rPr lang="en-US" sz="2800" i="1">
                <a:latin typeface="Calibri" charset="0"/>
                <a:cs typeface="Calibri" charset="0"/>
              </a:rPr>
              <a:t>Databases will visualize queries too</a:t>
            </a:r>
            <a:r>
              <a:rPr lang="en-US" sz="2800">
                <a:latin typeface="Calibri" charset="0"/>
                <a:cs typeface="Calibri" charset="0"/>
              </a:rPr>
              <a:t>"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92229" y="2498823"/>
            <a:ext cx="196333" cy="157841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8357392" y="2483487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easy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092229" y="2693397"/>
            <a:ext cx="196333" cy="157841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8357392" y="2678061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hard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808455"/>
      </p:ext>
    </p:extLst>
  </p:cSld>
  <p:clrMapOvr>
    <a:masterClrMapping/>
  </p:clrMapOvr>
  <p:transition advTm="33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30" grpId="0" animBg="1"/>
      <p:bldP spid="69" grpId="0" animBg="1"/>
      <p:bldP spid="223" grpId="0" animBg="1"/>
      <p:bldP spid="224" grpId="0" animBg="1"/>
      <p:bldP spid="227" grpId="0" animBg="1"/>
      <p:bldP spid="228" grpId="0" animBg="1"/>
      <p:bldP spid="229" grpId="0" animBg="1"/>
      <p:bldP spid="231" grpId="0" animBg="1"/>
      <p:bldP spid="29" grpId="0" animBg="1"/>
      <p:bldP spid="31" grpId="0"/>
      <p:bldP spid="10" grpId="0" animBg="1"/>
      <p:bldP spid="226" grpId="0" animBg="1"/>
      <p:bldP spid="225" grpId="0" animBg="1"/>
      <p:bldP spid="42" grpId="0" animBg="1"/>
      <p:bldP spid="43" grpId="0"/>
      <p:bldP spid="44" grpId="0"/>
      <p:bldP spid="13" grpId="0" animBg="1"/>
      <p:bldP spid="2" grpId="0" animBg="1"/>
      <p:bldP spid="66" grpId="0" animBg="1"/>
      <p:bldP spid="70" grpId="0"/>
      <p:bldP spid="75" grpId="0"/>
      <p:bldP spid="72" grpId="0"/>
      <p:bldP spid="73" grpId="0" animBg="1"/>
      <p:bldP spid="76" grpId="0"/>
      <p:bldP spid="77" grpId="0" animBg="1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3058" y="1706654"/>
            <a:ext cx="3731638" cy="3318248"/>
            <a:chOff x="343058" y="1706654"/>
            <a:chExt cx="3731638" cy="3318248"/>
          </a:xfrm>
        </p:grpSpPr>
        <p:grpSp>
          <p:nvGrpSpPr>
            <p:cNvPr id="16" name="Group 15"/>
            <p:cNvGrpSpPr/>
            <p:nvPr/>
          </p:nvGrpSpPr>
          <p:grpSpPr>
            <a:xfrm>
              <a:off x="343058" y="1706654"/>
              <a:ext cx="3731638" cy="3318248"/>
              <a:chOff x="319542" y="1706654"/>
              <a:chExt cx="3731638" cy="3318248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319542" y="1706654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3" name="Rectangle 3"/>
              <p:cNvSpPr>
                <a:spLocks noChangeArrowheads="1"/>
              </p:cNvSpPr>
              <p:nvPr/>
            </p:nvSpPr>
            <p:spPr bwMode="auto">
              <a:xfrm>
                <a:off x="500545" y="1981779"/>
                <a:ext cx="3409949" cy="27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select	S.sname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from 	Sailors S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where	not exists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(select	B.bid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from  	Boats B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where	not exists 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(select	R.bid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from  	Reserves R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where 	R.bid = B.bid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and   	R.sid = S.sid))</a:t>
                </a:r>
              </a:p>
            </p:txBody>
          </p:sp>
        </p:grpSp>
        <p:sp>
          <p:nvSpPr>
            <p:cNvPr id="200" name="Rectangle 3"/>
            <p:cNvSpPr>
              <a:spLocks noChangeArrowheads="1"/>
            </p:cNvSpPr>
            <p:nvPr/>
          </p:nvSpPr>
          <p:spPr bwMode="auto">
            <a:xfrm>
              <a:off x="3909920" y="1765217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0950" y="1753159"/>
            <a:ext cx="3731638" cy="3318248"/>
            <a:chOff x="300950" y="1753159"/>
            <a:chExt cx="3731638" cy="3318248"/>
          </a:xfrm>
        </p:grpSpPr>
        <p:grpSp>
          <p:nvGrpSpPr>
            <p:cNvPr id="15" name="Group 14"/>
            <p:cNvGrpSpPr/>
            <p:nvPr/>
          </p:nvGrpSpPr>
          <p:grpSpPr>
            <a:xfrm>
              <a:off x="300950" y="1753159"/>
              <a:ext cx="3731638" cy="3318248"/>
              <a:chOff x="277434" y="1753159"/>
              <a:chExt cx="3731638" cy="3318248"/>
            </a:xfrm>
          </p:grpSpPr>
          <p:sp>
            <p:nvSpPr>
              <p:cNvPr id="187" name="Rounded Rectangle 186"/>
              <p:cNvSpPr/>
              <p:nvPr/>
            </p:nvSpPr>
            <p:spPr>
              <a:xfrm>
                <a:off x="277434" y="1753159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Rectangle 3"/>
              <p:cNvSpPr>
                <a:spLocks noChangeArrowheads="1"/>
              </p:cNvSpPr>
              <p:nvPr/>
            </p:nvSpPr>
            <p:spPr bwMode="auto">
              <a:xfrm>
                <a:off x="458256" y="2302324"/>
                <a:ext cx="3511634" cy="2215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select 	Team, Day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from 	Scores S1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where	not exists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  	(select	* 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from	Scores S2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where 	S1.Runs = S2.Runs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and 	(S1.Team &lt;&gt; S2.Team 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        	or S1.Day &lt;&gt; S2.Day))</a:t>
                </a:r>
              </a:p>
            </p:txBody>
          </p:sp>
        </p:grpSp>
        <p:sp>
          <p:nvSpPr>
            <p:cNvPr id="207" name="Rectangle 3"/>
            <p:cNvSpPr>
              <a:spLocks noChangeArrowheads="1"/>
            </p:cNvSpPr>
            <p:nvPr/>
          </p:nvSpPr>
          <p:spPr bwMode="auto">
            <a:xfrm>
              <a:off x="3867431" y="1820962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8478" y="1796705"/>
            <a:ext cx="3731638" cy="3318248"/>
            <a:chOff x="258478" y="1796705"/>
            <a:chExt cx="3731638" cy="3318248"/>
          </a:xfrm>
        </p:grpSpPr>
        <p:grpSp>
          <p:nvGrpSpPr>
            <p:cNvPr id="12" name="Group 11"/>
            <p:cNvGrpSpPr/>
            <p:nvPr/>
          </p:nvGrpSpPr>
          <p:grpSpPr>
            <a:xfrm>
              <a:off x="258478" y="1796705"/>
              <a:ext cx="3731638" cy="3318248"/>
              <a:chOff x="234962" y="1796705"/>
              <a:chExt cx="3731638" cy="3318248"/>
            </a:xfrm>
          </p:grpSpPr>
          <p:sp>
            <p:nvSpPr>
              <p:cNvPr id="183" name="Rounded Rectangle 182"/>
              <p:cNvSpPr/>
              <p:nvPr/>
            </p:nvSpPr>
            <p:spPr>
              <a:xfrm>
                <a:off x="234962" y="1796705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Rectangle 3"/>
              <p:cNvSpPr>
                <a:spLocks noChangeArrowheads="1"/>
              </p:cNvSpPr>
              <p:nvPr/>
            </p:nvSpPr>
            <p:spPr bwMode="auto">
              <a:xfrm>
                <a:off x="415966" y="2068872"/>
                <a:ext cx="3511633" cy="2769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select 	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from 	Frequents F1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where 	not exists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(select 	F2.bar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from 	Frequents F2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where	F2.person = 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and	not exists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(select  S3.drink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from     Serves S3, Likes L4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where	L4.person = 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and       L4.drink = S3.drink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and       S3.bar = F2.bar))</a:t>
                </a:r>
              </a:p>
            </p:txBody>
          </p:sp>
        </p:grpSp>
        <p:sp>
          <p:nvSpPr>
            <p:cNvPr id="209" name="Rectangle 3"/>
            <p:cNvSpPr>
              <a:spLocks noChangeArrowheads="1"/>
            </p:cNvSpPr>
            <p:nvPr/>
          </p:nvSpPr>
          <p:spPr bwMode="auto">
            <a:xfrm>
              <a:off x="3828681" y="1855185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6188" y="1839144"/>
            <a:ext cx="3731638" cy="3318248"/>
            <a:chOff x="216188" y="1839144"/>
            <a:chExt cx="3731638" cy="3318248"/>
          </a:xfrm>
        </p:grpSpPr>
        <p:grpSp>
          <p:nvGrpSpPr>
            <p:cNvPr id="11" name="Group 10"/>
            <p:cNvGrpSpPr/>
            <p:nvPr/>
          </p:nvGrpSpPr>
          <p:grpSpPr>
            <a:xfrm>
              <a:off x="216188" y="1839144"/>
              <a:ext cx="3731638" cy="3318248"/>
              <a:chOff x="192672" y="1839144"/>
              <a:chExt cx="3731638" cy="3318248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192672" y="1839144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Rectangle 3"/>
              <p:cNvSpPr>
                <a:spLocks noChangeArrowheads="1"/>
              </p:cNvSpPr>
              <p:nvPr/>
            </p:nvSpPr>
            <p:spPr bwMode="auto">
              <a:xfrm>
                <a:off x="310260" y="1913334"/>
                <a:ext cx="3575049" cy="3231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select 	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from 	Worlds W1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where 	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(select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from 	Worlds W2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where 	W2.wid &lt; 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and 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(select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from 	Worlds W3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where 	W3.wid = 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and 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(select 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from 	Worlds W4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where 	W4.wid = W2.wid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and 	W4.tid = W3.tid)))</a:t>
                </a:r>
              </a:p>
            </p:txBody>
          </p:sp>
        </p:grpSp>
        <p:sp>
          <p:nvSpPr>
            <p:cNvPr id="195" name="Rectangle 3"/>
            <p:cNvSpPr>
              <a:spLocks noChangeArrowheads="1"/>
            </p:cNvSpPr>
            <p:nvPr/>
          </p:nvSpPr>
          <p:spPr bwMode="auto">
            <a:xfrm>
              <a:off x="3769503" y="189629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7188" y="1882690"/>
            <a:ext cx="3794123" cy="3318248"/>
            <a:chOff x="177188" y="1882690"/>
            <a:chExt cx="3794123" cy="3318248"/>
          </a:xfrm>
        </p:grpSpPr>
        <p:grpSp>
          <p:nvGrpSpPr>
            <p:cNvPr id="8" name="Group 7"/>
            <p:cNvGrpSpPr/>
            <p:nvPr/>
          </p:nvGrpSpPr>
          <p:grpSpPr>
            <a:xfrm>
              <a:off x="177188" y="1882690"/>
              <a:ext cx="3794123" cy="3318248"/>
              <a:chOff x="153672" y="1882690"/>
              <a:chExt cx="3794123" cy="3318248"/>
            </a:xfrm>
          </p:grpSpPr>
          <p:sp>
            <p:nvSpPr>
              <p:cNvPr id="215" name="Rounded Rectangle 214"/>
              <p:cNvSpPr/>
              <p:nvPr/>
            </p:nvSpPr>
            <p:spPr>
              <a:xfrm>
                <a:off x="153672" y="1882690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Rectangle 3"/>
              <p:cNvSpPr>
                <a:spLocks noChangeArrowheads="1"/>
              </p:cNvSpPr>
              <p:nvPr/>
            </p:nvSpPr>
            <p:spPr bwMode="auto">
              <a:xfrm>
                <a:off x="213535" y="2041403"/>
                <a:ext cx="3734260" cy="3000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select distinct a3.fname, a3.lname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from Actor a0, Casts c0, Casts c1, Casts c2, Casts c3,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    	Actor a3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where a0.fname = 'Kevin' and a0.lname = 'Bacon'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c0.pid = a0.id and c0.mid = c1.mid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c1.pid = c2.pid and c2.mid = c3.mid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c3.pid = a3.id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not exists (select xc1.pid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from Actor xa0, Casts xc0, Casts xc1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where xa0.fname = 'Kevin' and xa0.lname = 'Bacon'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and xa0.id = xc0.pid and xc0.mid = xc1.mid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and xc1.pid = a3.id)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not exists (select ya0.id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from Actor ya0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where ya0.fname = 'Kevin' and ya0.lname = 'Bacon’)</a:t>
                </a:r>
              </a:p>
            </p:txBody>
          </p:sp>
        </p:grpSp>
        <p:sp>
          <p:nvSpPr>
            <p:cNvPr id="193" name="Rectangle 3"/>
            <p:cNvSpPr>
              <a:spLocks noChangeArrowheads="1"/>
            </p:cNvSpPr>
            <p:nvPr/>
          </p:nvSpPr>
          <p:spPr bwMode="auto">
            <a:xfrm>
              <a:off x="3739063" y="192924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5</a:t>
              </a:r>
            </a:p>
          </p:txBody>
        </p:sp>
      </p:grp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Browsing &amp; Understanding existing Queries is hard</a:t>
            </a:r>
          </a:p>
        </p:txBody>
      </p:sp>
      <p:sp>
        <p:nvSpPr>
          <p:cNvPr id="7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89" name="Rectangle 188"/>
          <p:cNvSpPr/>
          <p:nvPr/>
        </p:nvSpPr>
        <p:spPr>
          <a:xfrm>
            <a:off x="8092229" y="1009201"/>
            <a:ext cx="196333" cy="157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190" name="Rectangle 3"/>
          <p:cNvSpPr>
            <a:spLocks noChangeArrowheads="1"/>
          </p:cNvSpPr>
          <p:nvPr/>
        </p:nvSpPr>
        <p:spPr bwMode="auto">
          <a:xfrm>
            <a:off x="8357392" y="993865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hard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414984"/>
      </p:ext>
    </p:extLst>
  </p:cSld>
  <p:clrMapOvr>
    <a:masterClrMapping/>
  </p:clrMapOvr>
  <p:transition advTm="32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3058" y="1706654"/>
            <a:ext cx="3731638" cy="3318248"/>
            <a:chOff x="343058" y="1706654"/>
            <a:chExt cx="3731638" cy="3318248"/>
          </a:xfrm>
        </p:grpSpPr>
        <p:grpSp>
          <p:nvGrpSpPr>
            <p:cNvPr id="16" name="Group 15"/>
            <p:cNvGrpSpPr/>
            <p:nvPr/>
          </p:nvGrpSpPr>
          <p:grpSpPr>
            <a:xfrm>
              <a:off x="343058" y="1706654"/>
              <a:ext cx="3731638" cy="3318248"/>
              <a:chOff x="319542" y="1706654"/>
              <a:chExt cx="3731638" cy="3318248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319542" y="1706654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3" name="Rectangle 3"/>
              <p:cNvSpPr>
                <a:spLocks noChangeArrowheads="1"/>
              </p:cNvSpPr>
              <p:nvPr/>
            </p:nvSpPr>
            <p:spPr bwMode="auto">
              <a:xfrm>
                <a:off x="500545" y="1981779"/>
                <a:ext cx="3409949" cy="27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select	S.sname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from 	Sailors S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where	not exists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(select	B.bid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from  	Boats B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where	not exists 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(select	R.bid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from  	Reserves R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where 	R.bid = B.bid</a:t>
                </a:r>
              </a:p>
              <a:p>
                <a:pPr>
                  <a:tabLst>
                    <a:tab pos="685800" algn="l"/>
                    <a:tab pos="1371600" algn="l"/>
                    <a:tab pos="211455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	and   	R.sid = S.sid))</a:t>
                </a:r>
              </a:p>
            </p:txBody>
          </p:sp>
        </p:grpSp>
        <p:sp>
          <p:nvSpPr>
            <p:cNvPr id="200" name="Rectangle 3"/>
            <p:cNvSpPr>
              <a:spLocks noChangeArrowheads="1"/>
            </p:cNvSpPr>
            <p:nvPr/>
          </p:nvSpPr>
          <p:spPr bwMode="auto">
            <a:xfrm>
              <a:off x="3909920" y="1765217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6363" y="1705548"/>
            <a:ext cx="4934941" cy="3319354"/>
            <a:chOff x="4076363" y="1705548"/>
            <a:chExt cx="4934941" cy="3319354"/>
          </a:xfrm>
        </p:grpSpPr>
        <p:grpSp>
          <p:nvGrpSpPr>
            <p:cNvPr id="17" name="Group 16"/>
            <p:cNvGrpSpPr/>
            <p:nvPr/>
          </p:nvGrpSpPr>
          <p:grpSpPr>
            <a:xfrm>
              <a:off x="4076363" y="1705548"/>
              <a:ext cx="4934941" cy="3319354"/>
              <a:chOff x="4088121" y="1705548"/>
              <a:chExt cx="4934941" cy="3319354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4088121" y="1705548"/>
                <a:ext cx="4934941" cy="3319354"/>
              </a:xfrm>
              <a:prstGeom prst="roundRect">
                <a:avLst>
                  <a:gd name="adj" fmla="val 6035"/>
                </a:avLst>
              </a:prstGeom>
              <a:solidFill>
                <a:srgbClr val="EBF1D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354" name="Group 353"/>
              <p:cNvGrpSpPr/>
              <p:nvPr/>
            </p:nvGrpSpPr>
            <p:grpSpPr>
              <a:xfrm>
                <a:off x="4475909" y="2872686"/>
                <a:ext cx="4155204" cy="989891"/>
                <a:chOff x="3461323" y="3245701"/>
                <a:chExt cx="2770656" cy="660051"/>
              </a:xfrm>
            </p:grpSpPr>
            <p:sp>
              <p:nvSpPr>
                <p:cNvPr id="355" name="Rectangle 354"/>
                <p:cNvSpPr/>
                <p:nvPr/>
              </p:nvSpPr>
              <p:spPr>
                <a:xfrm>
                  <a:off x="4190414" y="3337735"/>
                  <a:ext cx="421477" cy="18933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Sailors</a:t>
                  </a: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4190414" y="3527074"/>
                  <a:ext cx="421477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name</a:t>
                  </a: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4190414" y="3716413"/>
                  <a:ext cx="421477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sid</a:t>
                  </a: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3461323" y="3337741"/>
                  <a:ext cx="412519" cy="189339"/>
                </a:xfrm>
                <a:prstGeom prst="rect">
                  <a:avLst/>
                </a:prstGeom>
                <a:solidFill>
                  <a:srgbClr val="BFBFB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select</a:t>
                  </a:r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3461323" y="3527080"/>
                  <a:ext cx="412519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name</a:t>
                  </a:r>
                </a:p>
              </p:txBody>
            </p:sp>
            <p:cxnSp>
              <p:nvCxnSpPr>
                <p:cNvPr id="360" name="Straight Arrow Connector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56171" y="3621266"/>
                  <a:ext cx="307535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cxnSp>
              <p:nvCxnSpPr>
                <p:cNvPr id="361" name="Straight Arrow Connector 30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3873355" y="3622854"/>
                  <a:ext cx="317058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sp>
              <p:nvSpPr>
                <p:cNvPr id="362" name="Rectangle 361"/>
                <p:cNvSpPr/>
                <p:nvPr/>
              </p:nvSpPr>
              <p:spPr>
                <a:xfrm>
                  <a:off x="5763707" y="3327106"/>
                  <a:ext cx="384901" cy="18933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Boats</a:t>
                  </a: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5763707" y="3516445"/>
                  <a:ext cx="384901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bid</a:t>
                  </a: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4921479" y="3327106"/>
                  <a:ext cx="531206" cy="18933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Reserves</a:t>
                  </a: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4921479" y="3516445"/>
                  <a:ext cx="531206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bid</a:t>
                  </a: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4921479" y="3705784"/>
                  <a:ext cx="531206" cy="1893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r>
                    <a:rPr lang="en-US" sz="1600" i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 sid</a:t>
                  </a:r>
                </a:p>
              </p:txBody>
            </p:sp>
            <p:cxnSp>
              <p:nvCxnSpPr>
                <p:cNvPr id="367" name="Straight Arrow Connector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17135" y="3817724"/>
                  <a:ext cx="307535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sp>
              <p:nvSpPr>
                <p:cNvPr id="368" name="Rounded Rectangle 367"/>
                <p:cNvSpPr/>
                <p:nvPr/>
              </p:nvSpPr>
              <p:spPr bwMode="auto">
                <a:xfrm>
                  <a:off x="5681497" y="3245701"/>
                  <a:ext cx="550482" cy="547568"/>
                </a:xfrm>
                <a:prstGeom prst="roundRect">
                  <a:avLst/>
                </a:prstGeom>
                <a:noFill/>
                <a:ln w="38100" cap="flat" cmpd="dbl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600"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208" name="Rectangle 3"/>
            <p:cNvSpPr>
              <a:spLocks noChangeArrowheads="1"/>
            </p:cNvSpPr>
            <p:nvPr/>
          </p:nvSpPr>
          <p:spPr bwMode="auto">
            <a:xfrm>
              <a:off x="4165570" y="1765217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255" y="1752053"/>
            <a:ext cx="4934941" cy="3319354"/>
            <a:chOff x="4034255" y="1752053"/>
            <a:chExt cx="4934941" cy="3319354"/>
          </a:xfrm>
        </p:grpSpPr>
        <p:grpSp>
          <p:nvGrpSpPr>
            <p:cNvPr id="14" name="Group 13"/>
            <p:cNvGrpSpPr/>
            <p:nvPr/>
          </p:nvGrpSpPr>
          <p:grpSpPr>
            <a:xfrm>
              <a:off x="4034255" y="1752053"/>
              <a:ext cx="4934941" cy="3319354"/>
              <a:chOff x="4046013" y="1752053"/>
              <a:chExt cx="4934941" cy="3319354"/>
            </a:xfrm>
          </p:grpSpPr>
          <p:sp>
            <p:nvSpPr>
              <p:cNvPr id="188" name="Rounded Rectangle 187"/>
              <p:cNvSpPr/>
              <p:nvPr/>
            </p:nvSpPr>
            <p:spPr>
              <a:xfrm>
                <a:off x="4046013" y="1752053"/>
                <a:ext cx="4934941" cy="3319354"/>
              </a:xfrm>
              <a:prstGeom prst="roundRect">
                <a:avLst>
                  <a:gd name="adj" fmla="val 6035"/>
                </a:avLst>
              </a:prstGeom>
              <a:solidFill>
                <a:srgbClr val="EBF1D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4784599" y="2685561"/>
                <a:ext cx="3477579" cy="1451233"/>
                <a:chOff x="4939841" y="1454948"/>
                <a:chExt cx="2705145" cy="1128888"/>
              </a:xfrm>
            </p:grpSpPr>
            <p:cxnSp>
              <p:nvCxnSpPr>
                <p:cNvPr id="83" name="Straight Arrow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5532326" y="1902048"/>
                  <a:ext cx="40690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84" name="Group 106"/>
                <p:cNvGrpSpPr/>
                <p:nvPr/>
              </p:nvGrpSpPr>
              <p:grpSpPr>
                <a:xfrm>
                  <a:off x="5939226" y="1574027"/>
                  <a:ext cx="593596" cy="874724"/>
                  <a:chOff x="6013368" y="2451684"/>
                  <a:chExt cx="579733" cy="898708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Scores</a:t>
                    </a: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Team</a:t>
                    </a: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Day</a:t>
                    </a: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Runs</a:t>
                    </a:r>
                  </a:p>
                </p:txBody>
              </p:sp>
            </p:grpSp>
            <p:grpSp>
              <p:nvGrpSpPr>
                <p:cNvPr id="85" name="Group 112"/>
                <p:cNvGrpSpPr/>
                <p:nvPr/>
              </p:nvGrpSpPr>
              <p:grpSpPr>
                <a:xfrm>
                  <a:off x="4939841" y="1574032"/>
                  <a:ext cx="592482" cy="656037"/>
                  <a:chOff x="5672691" y="3708233"/>
                  <a:chExt cx="681354" cy="674025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select</a:t>
                    </a: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Team</a:t>
                    </a: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5672691" y="4157581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Day</a:t>
                    </a:r>
                  </a:p>
                </p:txBody>
              </p:sp>
            </p:grpSp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6822075" y="1454948"/>
                  <a:ext cx="822911" cy="1128888"/>
                </a:xfrm>
                <a:prstGeom prst="roundRect">
                  <a:avLst>
                    <a:gd name="adj" fmla="val 12549"/>
                  </a:avLst>
                </a:prstGeom>
                <a:noFill/>
                <a:ln w="38100" cap="flat" cmpd="dbl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500">
                    <a:latin typeface="Arial" pitchFamily="34" charset="0"/>
                  </a:endParaRPr>
                </a:p>
              </p:txBody>
            </p:sp>
            <p:grpSp>
              <p:nvGrpSpPr>
                <p:cNvPr id="87" name="Group 106"/>
                <p:cNvGrpSpPr/>
                <p:nvPr/>
              </p:nvGrpSpPr>
              <p:grpSpPr>
                <a:xfrm>
                  <a:off x="6939724" y="1574027"/>
                  <a:ext cx="593596" cy="874724"/>
                  <a:chOff x="6013368" y="2451684"/>
                  <a:chExt cx="579733" cy="898708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Scores</a:t>
                    </a: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Team</a:t>
                    </a: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Day</a:t>
                    </a: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5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Runs</a:t>
                    </a:r>
                  </a:p>
                </p:txBody>
              </p:sp>
            </p:grpSp>
            <p:cxnSp>
              <p:nvCxnSpPr>
                <p:cNvPr id="88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6532824" y="2351934"/>
                  <a:ext cx="40690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" name="Straight Arrow Connector 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32824" y="2131409"/>
                  <a:ext cx="40690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90" name="Straight Arrow Connector 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32824" y="1902049"/>
                  <a:ext cx="40690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91" name="Straight Arrow Connector 90"/>
                <p:cNvCxnSpPr>
                  <a:cxnSpLocks noChangeShapeType="1"/>
                </p:cNvCxnSpPr>
                <p:nvPr/>
              </p:nvCxnSpPr>
              <p:spPr bwMode="auto">
                <a:xfrm>
                  <a:off x="5532326" y="2131410"/>
                  <a:ext cx="40690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206" name="Rectangle 3"/>
            <p:cNvSpPr>
              <a:spLocks noChangeArrowheads="1"/>
            </p:cNvSpPr>
            <p:nvPr/>
          </p:nvSpPr>
          <p:spPr bwMode="auto">
            <a:xfrm>
              <a:off x="4120813" y="1820962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0950" y="1753159"/>
            <a:ext cx="3731638" cy="3318248"/>
            <a:chOff x="300950" y="1753159"/>
            <a:chExt cx="3731638" cy="3318248"/>
          </a:xfrm>
        </p:grpSpPr>
        <p:grpSp>
          <p:nvGrpSpPr>
            <p:cNvPr id="15" name="Group 14"/>
            <p:cNvGrpSpPr/>
            <p:nvPr/>
          </p:nvGrpSpPr>
          <p:grpSpPr>
            <a:xfrm>
              <a:off x="300950" y="1753159"/>
              <a:ext cx="3731638" cy="3318248"/>
              <a:chOff x="277434" y="1753159"/>
              <a:chExt cx="3731638" cy="3318248"/>
            </a:xfrm>
          </p:grpSpPr>
          <p:sp>
            <p:nvSpPr>
              <p:cNvPr id="187" name="Rounded Rectangle 186"/>
              <p:cNvSpPr/>
              <p:nvPr/>
            </p:nvSpPr>
            <p:spPr>
              <a:xfrm>
                <a:off x="277434" y="1753159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Rectangle 3"/>
              <p:cNvSpPr>
                <a:spLocks noChangeArrowheads="1"/>
              </p:cNvSpPr>
              <p:nvPr/>
            </p:nvSpPr>
            <p:spPr bwMode="auto">
              <a:xfrm>
                <a:off x="458256" y="2302324"/>
                <a:ext cx="3511634" cy="2215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select 	Team, Day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from 	Scores S1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where	not exists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  	(select	* 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from	Scores S2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where 	S1.Runs = S2.Runs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and 	(S1.Team &lt;&gt; S2.Team </a:t>
                </a:r>
              </a:p>
              <a:p>
                <a:pPr>
                  <a:tabLst>
                    <a:tab pos="457200" algn="l"/>
                    <a:tab pos="685800" algn="l"/>
                    <a:tab pos="1143000" algn="l"/>
                    <a:tab pos="1828800" algn="l"/>
                  </a:tabLst>
                </a:pPr>
                <a:r>
                  <a:rPr lang="en-US" sz="1800">
                    <a:latin typeface="Calibri"/>
                    <a:cs typeface="Calibri"/>
                  </a:rPr>
                  <a:t>	        	or S1.Day &lt;&gt; S2.Day))</a:t>
                </a:r>
              </a:p>
            </p:txBody>
          </p:sp>
        </p:grpSp>
        <p:sp>
          <p:nvSpPr>
            <p:cNvPr id="207" name="Rectangle 3"/>
            <p:cNvSpPr>
              <a:spLocks noChangeArrowheads="1"/>
            </p:cNvSpPr>
            <p:nvPr/>
          </p:nvSpPr>
          <p:spPr bwMode="auto">
            <a:xfrm>
              <a:off x="3867431" y="1820962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1783" y="1795599"/>
            <a:ext cx="4934941" cy="3319354"/>
            <a:chOff x="3991783" y="1795599"/>
            <a:chExt cx="4934941" cy="3319354"/>
          </a:xfrm>
        </p:grpSpPr>
        <p:grpSp>
          <p:nvGrpSpPr>
            <p:cNvPr id="13" name="Group 12"/>
            <p:cNvGrpSpPr/>
            <p:nvPr/>
          </p:nvGrpSpPr>
          <p:grpSpPr>
            <a:xfrm>
              <a:off x="3991783" y="1795599"/>
              <a:ext cx="4934941" cy="3319354"/>
              <a:chOff x="4003541" y="1795599"/>
              <a:chExt cx="4934941" cy="3319354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4003541" y="1795599"/>
                <a:ext cx="4934941" cy="3319354"/>
              </a:xfrm>
              <a:prstGeom prst="roundRect">
                <a:avLst>
                  <a:gd name="adj" fmla="val 6035"/>
                </a:avLst>
              </a:prstGeom>
              <a:solidFill>
                <a:srgbClr val="EBF1D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186076" y="2714949"/>
                <a:ext cx="4513517" cy="1479549"/>
                <a:chOff x="4186076" y="2714949"/>
                <a:chExt cx="4513517" cy="1479549"/>
              </a:xfrm>
            </p:grpSpPr>
            <p:grpSp>
              <p:nvGrpSpPr>
                <p:cNvPr id="107" name="Group 39"/>
                <p:cNvGrpSpPr/>
                <p:nvPr/>
              </p:nvGrpSpPr>
              <p:grpSpPr>
                <a:xfrm>
                  <a:off x="5248829" y="2845624"/>
                  <a:ext cx="770346" cy="396922"/>
                  <a:chOff x="4101704" y="1896761"/>
                  <a:chExt cx="660795" cy="437189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Frequents</a:t>
                    </a: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person</a:t>
                    </a:r>
                  </a:p>
                </p:txBody>
              </p:sp>
            </p:grpSp>
            <p:grpSp>
              <p:nvGrpSpPr>
                <p:cNvPr id="108" name="Group 40"/>
                <p:cNvGrpSpPr/>
                <p:nvPr/>
              </p:nvGrpSpPr>
              <p:grpSpPr>
                <a:xfrm>
                  <a:off x="4186076" y="2845624"/>
                  <a:ext cx="625991" cy="396922"/>
                  <a:chOff x="4101704" y="1896761"/>
                  <a:chExt cx="660795" cy="437189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select</a:t>
                    </a: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person</a:t>
                    </a:r>
                  </a:p>
                </p:txBody>
              </p:sp>
            </p:grpSp>
            <p:grpSp>
              <p:nvGrpSpPr>
                <p:cNvPr id="109" name="Group 45"/>
                <p:cNvGrpSpPr/>
                <p:nvPr/>
              </p:nvGrpSpPr>
              <p:grpSpPr>
                <a:xfrm>
                  <a:off x="6448074" y="2853253"/>
                  <a:ext cx="770346" cy="595461"/>
                  <a:chOff x="4101704" y="1896761"/>
                  <a:chExt cx="660795" cy="655870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Frequents</a:t>
                    </a: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person</a:t>
                    </a: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4101704" y="2333950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bar</a:t>
                    </a:r>
                  </a:p>
                </p:txBody>
              </p:sp>
            </p:grpSp>
            <p:grpSp>
              <p:nvGrpSpPr>
                <p:cNvPr id="110" name="Group 49"/>
                <p:cNvGrpSpPr/>
                <p:nvPr/>
              </p:nvGrpSpPr>
              <p:grpSpPr>
                <a:xfrm>
                  <a:off x="7707165" y="2851829"/>
                  <a:ext cx="770346" cy="595461"/>
                  <a:chOff x="4101704" y="1896761"/>
                  <a:chExt cx="660795" cy="655870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Serves</a:t>
                    </a: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bar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4101704" y="2333950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drink</a:t>
                    </a:r>
                  </a:p>
                </p:txBody>
              </p:sp>
            </p:grpSp>
            <p:cxnSp>
              <p:nvCxnSpPr>
                <p:cNvPr id="111" name="Straight Arrow Connector 3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12067" y="3147284"/>
                  <a:ext cx="425658" cy="185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2" name="Straight Arrow Connector 30"/>
                <p:cNvCxnSpPr>
                  <a:cxnSpLocks noChangeShapeType="1"/>
                  <a:endCxn id="124" idx="1"/>
                </p:cNvCxnSpPr>
                <p:nvPr/>
              </p:nvCxnSpPr>
              <p:spPr bwMode="auto">
                <a:xfrm flipV="1">
                  <a:off x="7218419" y="3149482"/>
                  <a:ext cx="488745" cy="199964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grpSp>
              <p:nvGrpSpPr>
                <p:cNvPr id="113" name="Group 49"/>
                <p:cNvGrpSpPr/>
                <p:nvPr/>
              </p:nvGrpSpPr>
              <p:grpSpPr>
                <a:xfrm>
                  <a:off x="7707165" y="3599037"/>
                  <a:ext cx="770346" cy="595461"/>
                  <a:chOff x="4101704" y="1896761"/>
                  <a:chExt cx="660795" cy="655870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Likes</a:t>
                    </a: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person</a:t>
                    </a: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4101704" y="2333950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2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drink</a:t>
                    </a:r>
                  </a:p>
                </p:txBody>
              </p:sp>
            </p:grpSp>
            <p:cxnSp>
              <p:nvCxnSpPr>
                <p:cNvPr id="114" name="Straight Arrow Connector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31013" y="3150906"/>
                  <a:ext cx="415583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grpSp>
              <p:nvGrpSpPr>
                <p:cNvPr id="115" name="Group 71"/>
                <p:cNvGrpSpPr>
                  <a:grpSpLocks/>
                </p:cNvGrpSpPr>
                <p:nvPr/>
              </p:nvGrpSpPr>
              <p:grpSpPr bwMode="auto">
                <a:xfrm>
                  <a:off x="8477511" y="3348021"/>
                  <a:ext cx="222082" cy="756452"/>
                  <a:chOff x="5257800" y="3594100"/>
                  <a:chExt cx="190500" cy="984250"/>
                </a:xfrm>
              </p:grpSpPr>
              <p:cxnSp>
                <p:nvCxnSpPr>
                  <p:cNvPr id="118" name="Straight Arrow Connector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57800" y="3594100"/>
                    <a:ext cx="1588" cy="984250"/>
                  </a:xfrm>
                  <a:prstGeom prst="curvedConnector3">
                    <a:avLst>
                      <a:gd name="adj1" fmla="val 14395468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med" len="lg"/>
                  </a:ln>
                </p:spPr>
              </p:cxnSp>
              <p:sp>
                <p:nvSpPr>
                  <p:cNvPr id="11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302250" y="4025900"/>
                    <a:ext cx="146050" cy="127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prstTxWarp prst="textNoShape">
                      <a:avLst/>
                    </a:prstTxWarp>
                  </a:bodyPr>
                  <a:lstStyle/>
                  <a:p>
                    <a:pPr algn="ctr" defTabSz="2655888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2000"/>
                  </a:p>
                </p:txBody>
              </p:sp>
            </p:grpSp>
            <p:sp>
              <p:nvSpPr>
                <p:cNvPr id="116" name="Freeform 115"/>
                <p:cNvSpPr/>
                <p:nvPr/>
              </p:nvSpPr>
              <p:spPr bwMode="auto">
                <a:xfrm>
                  <a:off x="4946092" y="3153243"/>
                  <a:ext cx="2758757" cy="789417"/>
                </a:xfrm>
                <a:custGeom>
                  <a:avLst/>
                  <a:gdLst>
                    <a:gd name="connsiteX0" fmla="*/ 2494140 w 2494140"/>
                    <a:gd name="connsiteY0" fmla="*/ 732366 h 793750"/>
                    <a:gd name="connsiteX1" fmla="*/ 394406 w 2494140"/>
                    <a:gd name="connsiteY1" fmla="*/ 740833 h 793750"/>
                    <a:gd name="connsiteX2" fmla="*/ 127706 w 2494140"/>
                    <a:gd name="connsiteY2" fmla="*/ 414866 h 793750"/>
                    <a:gd name="connsiteX3" fmla="*/ 377473 w 2494140"/>
                    <a:gd name="connsiteY3" fmla="*/ 0 h 793750"/>
                    <a:gd name="connsiteX0" fmla="*/ 2398890 w 2398890"/>
                    <a:gd name="connsiteY0" fmla="*/ 732366 h 793750"/>
                    <a:gd name="connsiteX1" fmla="*/ 476956 w 2398890"/>
                    <a:gd name="connsiteY1" fmla="*/ 740833 h 793750"/>
                    <a:gd name="connsiteX2" fmla="*/ 32456 w 2398890"/>
                    <a:gd name="connsiteY2" fmla="*/ 414866 h 793750"/>
                    <a:gd name="connsiteX3" fmla="*/ 282223 w 2398890"/>
                    <a:gd name="connsiteY3" fmla="*/ 0 h 793750"/>
                    <a:gd name="connsiteX0" fmla="*/ 2398889 w 2398889"/>
                    <a:gd name="connsiteY0" fmla="*/ 732366 h 763058"/>
                    <a:gd name="connsiteX1" fmla="*/ 476955 w 2398889"/>
                    <a:gd name="connsiteY1" fmla="*/ 686572 h 763058"/>
                    <a:gd name="connsiteX2" fmla="*/ 32455 w 2398889"/>
                    <a:gd name="connsiteY2" fmla="*/ 414866 h 763058"/>
                    <a:gd name="connsiteX3" fmla="*/ 282222 w 2398889"/>
                    <a:gd name="connsiteY3" fmla="*/ 0 h 763058"/>
                    <a:gd name="connsiteX0" fmla="*/ 2398889 w 2398889"/>
                    <a:gd name="connsiteY0" fmla="*/ 732366 h 763058"/>
                    <a:gd name="connsiteX1" fmla="*/ 476955 w 2398889"/>
                    <a:gd name="connsiteY1" fmla="*/ 686572 h 763058"/>
                    <a:gd name="connsiteX2" fmla="*/ 32455 w 2398889"/>
                    <a:gd name="connsiteY2" fmla="*/ 414866 h 763058"/>
                    <a:gd name="connsiteX3" fmla="*/ 282222 w 2398889"/>
                    <a:gd name="connsiteY3" fmla="*/ 0 h 763058"/>
                    <a:gd name="connsiteX0" fmla="*/ 2366434 w 2366434"/>
                    <a:gd name="connsiteY0" fmla="*/ 732366 h 763058"/>
                    <a:gd name="connsiteX1" fmla="*/ 444500 w 2366434"/>
                    <a:gd name="connsiteY1" fmla="*/ 686572 h 763058"/>
                    <a:gd name="connsiteX2" fmla="*/ 0 w 2366434"/>
                    <a:gd name="connsiteY2" fmla="*/ 414866 h 763058"/>
                    <a:gd name="connsiteX3" fmla="*/ 249767 w 2366434"/>
                    <a:gd name="connsiteY3" fmla="*/ 0 h 763058"/>
                    <a:gd name="connsiteX0" fmla="*/ 2366434 w 2366434"/>
                    <a:gd name="connsiteY0" fmla="*/ 732366 h 763058"/>
                    <a:gd name="connsiteX1" fmla="*/ 444500 w 2366434"/>
                    <a:gd name="connsiteY1" fmla="*/ 686572 h 763058"/>
                    <a:gd name="connsiteX2" fmla="*/ 0 w 2366434"/>
                    <a:gd name="connsiteY2" fmla="*/ 414866 h 763058"/>
                    <a:gd name="connsiteX3" fmla="*/ 249767 w 2366434"/>
                    <a:gd name="connsiteY3" fmla="*/ 0 h 763058"/>
                    <a:gd name="connsiteX0" fmla="*/ 2366434 w 2366434"/>
                    <a:gd name="connsiteY0" fmla="*/ 732474 h 763166"/>
                    <a:gd name="connsiteX1" fmla="*/ 444500 w 2366434"/>
                    <a:gd name="connsiteY1" fmla="*/ 686680 h 763166"/>
                    <a:gd name="connsiteX2" fmla="*/ 0 w 2366434"/>
                    <a:gd name="connsiteY2" fmla="*/ 414974 h 763166"/>
                    <a:gd name="connsiteX3" fmla="*/ 249767 w 2366434"/>
                    <a:gd name="connsiteY3" fmla="*/ 108 h 763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66434" h="763166">
                      <a:moveTo>
                        <a:pt x="2366434" y="732474"/>
                      </a:moveTo>
                      <a:cubicBezTo>
                        <a:pt x="1513770" y="763166"/>
                        <a:pt x="838906" y="739597"/>
                        <a:pt x="444500" y="686680"/>
                      </a:cubicBezTo>
                      <a:cubicBezTo>
                        <a:pt x="50094" y="633763"/>
                        <a:pt x="7054" y="570604"/>
                        <a:pt x="0" y="414974"/>
                      </a:cubicBezTo>
                      <a:cubicBezTo>
                        <a:pt x="0" y="312812"/>
                        <a:pt x="72336" y="0"/>
                        <a:pt x="249767" y="10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17" name="Rounded Rectangle 116"/>
                <p:cNvSpPr/>
                <p:nvPr/>
              </p:nvSpPr>
              <p:spPr bwMode="auto">
                <a:xfrm>
                  <a:off x="6315752" y="2714949"/>
                  <a:ext cx="1024717" cy="884088"/>
                </a:xfrm>
                <a:prstGeom prst="roundRect">
                  <a:avLst>
                    <a:gd name="adj" fmla="val 12549"/>
                  </a:avLst>
                </a:prstGeom>
                <a:noFill/>
                <a:ln w="38100" cap="flat" cmpd="dbl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marR="0" indent="-574675" algn="ctr" defTabSz="89535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33400" algn="r"/>
                    </a:tabLst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210" name="Rectangle 3"/>
            <p:cNvSpPr>
              <a:spLocks noChangeArrowheads="1"/>
            </p:cNvSpPr>
            <p:nvPr/>
          </p:nvSpPr>
          <p:spPr bwMode="auto">
            <a:xfrm>
              <a:off x="4090680" y="1855185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8478" y="1796705"/>
            <a:ext cx="3731638" cy="3318248"/>
            <a:chOff x="258478" y="1796705"/>
            <a:chExt cx="3731638" cy="3318248"/>
          </a:xfrm>
        </p:grpSpPr>
        <p:grpSp>
          <p:nvGrpSpPr>
            <p:cNvPr id="12" name="Group 11"/>
            <p:cNvGrpSpPr/>
            <p:nvPr/>
          </p:nvGrpSpPr>
          <p:grpSpPr>
            <a:xfrm>
              <a:off x="258478" y="1796705"/>
              <a:ext cx="3731638" cy="3318248"/>
              <a:chOff x="234962" y="1796705"/>
              <a:chExt cx="3731638" cy="3318248"/>
            </a:xfrm>
          </p:grpSpPr>
          <p:sp>
            <p:nvSpPr>
              <p:cNvPr id="183" name="Rounded Rectangle 182"/>
              <p:cNvSpPr/>
              <p:nvPr/>
            </p:nvSpPr>
            <p:spPr>
              <a:xfrm>
                <a:off x="234962" y="1796705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Rectangle 3"/>
              <p:cNvSpPr>
                <a:spLocks noChangeArrowheads="1"/>
              </p:cNvSpPr>
              <p:nvPr/>
            </p:nvSpPr>
            <p:spPr bwMode="auto">
              <a:xfrm>
                <a:off x="415966" y="2068872"/>
                <a:ext cx="3511633" cy="2769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select 	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from 	Frequents F1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where 	not exists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(select 	F2.bar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from 	Frequents F2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where	F2.person = 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and	not exists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(select  S3.drink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from     Serves S3, Likes L4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where	L4.person = F1.person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and       L4.drink = S3.drink</a:t>
                </a:r>
              </a:p>
              <a:p>
                <a:pPr>
                  <a:tabLst>
                    <a:tab pos="571500" algn="l"/>
                    <a:tab pos="1143000" algn="l"/>
                    <a:tab pos="1714500" algn="l"/>
                  </a:tabLst>
                </a:pPr>
                <a:r>
                  <a:rPr lang="en-US" sz="1500">
                    <a:latin typeface="Calibri"/>
                    <a:cs typeface="Calibri"/>
                  </a:rPr>
                  <a:t>		and       S3.bar = F2.bar))</a:t>
                </a:r>
              </a:p>
            </p:txBody>
          </p:sp>
        </p:grpSp>
        <p:sp>
          <p:nvSpPr>
            <p:cNvPr id="209" name="Rectangle 3"/>
            <p:cNvSpPr>
              <a:spLocks noChangeArrowheads="1"/>
            </p:cNvSpPr>
            <p:nvPr/>
          </p:nvSpPr>
          <p:spPr bwMode="auto">
            <a:xfrm>
              <a:off x="3828681" y="1855185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49493" y="1838038"/>
            <a:ext cx="4934941" cy="3319354"/>
            <a:chOff x="3949493" y="1838038"/>
            <a:chExt cx="4934941" cy="3319354"/>
          </a:xfrm>
        </p:grpSpPr>
        <p:grpSp>
          <p:nvGrpSpPr>
            <p:cNvPr id="10" name="Group 9"/>
            <p:cNvGrpSpPr/>
            <p:nvPr/>
          </p:nvGrpSpPr>
          <p:grpSpPr>
            <a:xfrm>
              <a:off x="3949493" y="1838038"/>
              <a:ext cx="4934941" cy="3319354"/>
              <a:chOff x="3961251" y="1838038"/>
              <a:chExt cx="4934941" cy="3319354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3961251" y="1838038"/>
                <a:ext cx="4934941" cy="3319354"/>
              </a:xfrm>
              <a:prstGeom prst="roundRect">
                <a:avLst>
                  <a:gd name="adj" fmla="val 6035"/>
                </a:avLst>
              </a:prstGeom>
              <a:solidFill>
                <a:srgbClr val="EBF1D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4291710" y="2599125"/>
                <a:ext cx="4282495" cy="1798287"/>
                <a:chOff x="4356933" y="824812"/>
                <a:chExt cx="3157284" cy="1325793"/>
              </a:xfrm>
            </p:grpSpPr>
            <p:grpSp>
              <p:nvGrpSpPr>
                <p:cNvPr id="137" name="Group 39"/>
                <p:cNvGrpSpPr/>
                <p:nvPr/>
              </p:nvGrpSpPr>
              <p:grpSpPr>
                <a:xfrm>
                  <a:off x="5284947" y="1219519"/>
                  <a:ext cx="386862" cy="340476"/>
                  <a:chOff x="4101704" y="1896761"/>
                  <a:chExt cx="660795" cy="437189"/>
                </a:xfrm>
              </p:grpSpPr>
              <p:sp>
                <p:nvSpPr>
                  <p:cNvPr id="229" name="Rectangle 228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W</a:t>
                    </a: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wid</a:t>
                    </a:r>
                  </a:p>
                </p:txBody>
              </p:sp>
            </p:grpSp>
            <p:grpSp>
              <p:nvGrpSpPr>
                <p:cNvPr id="138" name="Group 40"/>
                <p:cNvGrpSpPr/>
                <p:nvPr/>
              </p:nvGrpSpPr>
              <p:grpSpPr>
                <a:xfrm>
                  <a:off x="4356933" y="1219451"/>
                  <a:ext cx="459690" cy="340476"/>
                  <a:chOff x="4101704" y="1896761"/>
                  <a:chExt cx="660795" cy="437189"/>
                </a:xfrm>
              </p:grpSpPr>
              <p:sp>
                <p:nvSpPr>
                  <p:cNvPr id="226" name="Rectangle 225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select</a:t>
                    </a: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wid</a:t>
                    </a:r>
                  </a:p>
                </p:txBody>
              </p:sp>
            </p:grpSp>
            <p:sp>
              <p:nvSpPr>
                <p:cNvPr id="139" name="Rounded Rectangle 138"/>
                <p:cNvSpPr/>
                <p:nvPr/>
              </p:nvSpPr>
              <p:spPr bwMode="auto">
                <a:xfrm>
                  <a:off x="5968662" y="824812"/>
                  <a:ext cx="679730" cy="553788"/>
                </a:xfrm>
                <a:prstGeom prst="roundRect">
                  <a:avLst>
                    <a:gd name="adj" fmla="val 12549"/>
                  </a:avLst>
                </a:prstGeom>
                <a:noFill/>
                <a:ln w="38100" cap="flat" cmpd="dbl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400">
                    <a:latin typeface="Arial" pitchFamily="34" charset="0"/>
                  </a:endParaRPr>
                </a:p>
              </p:txBody>
            </p:sp>
            <p:cxnSp>
              <p:nvCxnSpPr>
                <p:cNvPr id="140" name="Straight Arrow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4816623" y="1474775"/>
                  <a:ext cx="468324" cy="67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grpSp>
              <p:nvGrpSpPr>
                <p:cNvPr id="141" name="Group 39"/>
                <p:cNvGrpSpPr/>
                <p:nvPr/>
              </p:nvGrpSpPr>
              <p:grpSpPr>
                <a:xfrm>
                  <a:off x="6140133" y="928544"/>
                  <a:ext cx="386862" cy="340476"/>
                  <a:chOff x="4101704" y="1896761"/>
                  <a:chExt cx="660795" cy="437189"/>
                </a:xfrm>
              </p:grpSpPr>
              <p:sp>
                <p:nvSpPr>
                  <p:cNvPr id="223" name="Rectangle 222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W</a:t>
                    </a: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wid</a:t>
                    </a:r>
                  </a:p>
                </p:txBody>
              </p:sp>
            </p:grpSp>
            <p:cxnSp>
              <p:nvCxnSpPr>
                <p:cNvPr id="142" name="Straight Arrow Connector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1809" y="1183868"/>
                  <a:ext cx="468324" cy="2909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grpSp>
              <p:nvGrpSpPr>
                <p:cNvPr id="143" name="Group 39"/>
                <p:cNvGrpSpPr/>
                <p:nvPr/>
              </p:nvGrpSpPr>
              <p:grpSpPr>
                <a:xfrm>
                  <a:off x="6140133" y="1639824"/>
                  <a:ext cx="386862" cy="510781"/>
                  <a:chOff x="4101704" y="1896761"/>
                  <a:chExt cx="660795" cy="655870"/>
                </a:xfrm>
              </p:grpSpPr>
              <p:sp>
                <p:nvSpPr>
                  <p:cNvPr id="204" name="Rectangle 203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W</a:t>
                    </a: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wid</a:t>
                    </a: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4101704" y="2333950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tid</a:t>
                    </a:r>
                  </a:p>
                </p:txBody>
              </p:sp>
            </p:grpSp>
            <p:grpSp>
              <p:nvGrpSpPr>
                <p:cNvPr id="144" name="Group 39"/>
                <p:cNvGrpSpPr/>
                <p:nvPr/>
              </p:nvGrpSpPr>
              <p:grpSpPr>
                <a:xfrm>
                  <a:off x="6995319" y="1217680"/>
                  <a:ext cx="386862" cy="510781"/>
                  <a:chOff x="4101704" y="1896761"/>
                  <a:chExt cx="660795" cy="655870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4101704" y="1896761"/>
                    <a:ext cx="660795" cy="21868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W</a:t>
                    </a: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4101704" y="2115269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wid</a:t>
                    </a: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4101704" y="2333950"/>
                    <a:ext cx="660795" cy="218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r>
                      <a:rPr lang="en-US" sz="14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tid</a:t>
                    </a:r>
                  </a:p>
                </p:txBody>
              </p:sp>
            </p:grpSp>
            <p:cxnSp>
              <p:nvCxnSpPr>
                <p:cNvPr id="146" name="Straight Arrow Connector 3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526995" y="1183868"/>
                  <a:ext cx="468324" cy="28913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  <p:sp>
              <p:nvSpPr>
                <p:cNvPr id="14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750258" y="1272274"/>
                  <a:ext cx="145255" cy="14157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defTabSz="2655888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r>
                    <a:rPr lang="en-US" sz="1400">
                      <a:latin typeface="Arial"/>
                      <a:ea typeface="Times New Roman" pitchFamily="-106" charset="0"/>
                      <a:cs typeface="Arial"/>
                      <a:sym typeface="Symbol" pitchFamily="-106" charset="2"/>
                    </a:rPr>
                    <a:t>&gt;</a:t>
                  </a:r>
                  <a:endParaRPr lang="en-US" sz="1400"/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 bwMode="auto">
                <a:xfrm>
                  <a:off x="6834487" y="1113949"/>
                  <a:ext cx="679730" cy="721786"/>
                </a:xfrm>
                <a:prstGeom prst="roundRect">
                  <a:avLst>
                    <a:gd name="adj" fmla="val 12549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marR="0" indent="-574675" algn="ctr" defTabSz="89535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33400" algn="r"/>
                    </a:tabLst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176" name="Straight Arrow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5671809" y="1474842"/>
                  <a:ext cx="468324" cy="420306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lg"/>
                  <a:tailEnd type="none" w="med" len="lg"/>
                </a:ln>
              </p:spPr>
            </p:cxnSp>
            <p:cxnSp>
              <p:nvCxnSpPr>
                <p:cNvPr id="178" name="Straight Arrow Connector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26995" y="1643310"/>
                  <a:ext cx="468323" cy="42214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</p:cxnSp>
          </p:grpSp>
        </p:grpSp>
        <p:sp>
          <p:nvSpPr>
            <p:cNvPr id="194" name="Rectangle 3"/>
            <p:cNvSpPr>
              <a:spLocks noChangeArrowheads="1"/>
            </p:cNvSpPr>
            <p:nvPr/>
          </p:nvSpPr>
          <p:spPr bwMode="auto">
            <a:xfrm>
              <a:off x="4041935" y="189629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6188" y="1839144"/>
            <a:ext cx="3731638" cy="3318248"/>
            <a:chOff x="216188" y="1839144"/>
            <a:chExt cx="3731638" cy="3318248"/>
          </a:xfrm>
        </p:grpSpPr>
        <p:grpSp>
          <p:nvGrpSpPr>
            <p:cNvPr id="11" name="Group 10"/>
            <p:cNvGrpSpPr/>
            <p:nvPr/>
          </p:nvGrpSpPr>
          <p:grpSpPr>
            <a:xfrm>
              <a:off x="216188" y="1839144"/>
              <a:ext cx="3731638" cy="3318248"/>
              <a:chOff x="192672" y="1839144"/>
              <a:chExt cx="3731638" cy="3318248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192672" y="1839144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Rectangle 3"/>
              <p:cNvSpPr>
                <a:spLocks noChangeArrowheads="1"/>
              </p:cNvSpPr>
              <p:nvPr/>
            </p:nvSpPr>
            <p:spPr bwMode="auto">
              <a:xfrm>
                <a:off x="310260" y="1913334"/>
                <a:ext cx="3575049" cy="3231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select 	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from 	Worlds W1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where 	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(select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from 	Worlds W2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where 	W2.wid &lt; 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and 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(select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from 	Worlds W3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where 	W3.wid = W1.wid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and not exists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(select 	*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from 	Worlds W4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where 	W4.wid = W2.wid</a:t>
                </a:r>
              </a:p>
              <a:p>
                <a:pPr>
                  <a:tabLst>
                    <a:tab pos="514350" algn="l"/>
                    <a:tab pos="1028700" algn="l"/>
                    <a:tab pos="1543050" algn="l"/>
                    <a:tab pos="2114550" algn="l"/>
                  </a:tabLst>
                </a:pPr>
                <a:r>
                  <a:rPr lang="en-US" sz="1400">
                    <a:latin typeface="Calibri"/>
                    <a:cs typeface="Calibri"/>
                  </a:rPr>
                  <a:t>			and 	W4.tid = W3.tid)))</a:t>
                </a:r>
              </a:p>
            </p:txBody>
          </p:sp>
        </p:grpSp>
        <p:sp>
          <p:nvSpPr>
            <p:cNvPr id="195" name="Rectangle 3"/>
            <p:cNvSpPr>
              <a:spLocks noChangeArrowheads="1"/>
            </p:cNvSpPr>
            <p:nvPr/>
          </p:nvSpPr>
          <p:spPr bwMode="auto">
            <a:xfrm>
              <a:off x="3769503" y="189629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10493" y="1881584"/>
            <a:ext cx="4934941" cy="3319354"/>
            <a:chOff x="3910493" y="1881584"/>
            <a:chExt cx="4934941" cy="3319354"/>
          </a:xfrm>
        </p:grpSpPr>
        <p:grpSp>
          <p:nvGrpSpPr>
            <p:cNvPr id="9" name="Group 8"/>
            <p:cNvGrpSpPr/>
            <p:nvPr/>
          </p:nvGrpSpPr>
          <p:grpSpPr>
            <a:xfrm>
              <a:off x="3910493" y="1881584"/>
              <a:ext cx="4934941" cy="3319354"/>
              <a:chOff x="3922251" y="1881584"/>
              <a:chExt cx="4934941" cy="3319354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3922251" y="1881584"/>
                <a:ext cx="4934941" cy="3319354"/>
              </a:xfrm>
              <a:prstGeom prst="roundRect">
                <a:avLst>
                  <a:gd name="adj" fmla="val 6035"/>
                </a:avLst>
              </a:prstGeom>
              <a:solidFill>
                <a:srgbClr val="EBF1D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17" name="Group 216"/>
              <p:cNvGrpSpPr/>
              <p:nvPr/>
            </p:nvGrpSpPr>
            <p:grpSpPr>
              <a:xfrm>
                <a:off x="3995810" y="2335401"/>
                <a:ext cx="4792824" cy="2412827"/>
                <a:chOff x="4400266" y="2606403"/>
                <a:chExt cx="4605955" cy="2318753"/>
              </a:xfrm>
            </p:grpSpPr>
            <p:cxnSp>
              <p:nvCxnSpPr>
                <p:cNvPr id="218" name="Straight Arrow Connector 30"/>
                <p:cNvCxnSpPr>
                  <a:cxnSpLocks noChangeShapeType="1"/>
                  <a:stCxn id="254" idx="1"/>
                  <a:endCxn id="250" idx="3"/>
                </p:cNvCxnSpPr>
                <p:nvPr/>
              </p:nvCxnSpPr>
              <p:spPr bwMode="auto">
                <a:xfrm flipH="1">
                  <a:off x="4815892" y="3679954"/>
                  <a:ext cx="146418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9" name="Straight Arrow Connector 30"/>
                <p:cNvCxnSpPr>
                  <a:cxnSpLocks noChangeShapeType="1"/>
                  <a:stCxn id="268" idx="1"/>
                  <a:endCxn id="253" idx="3"/>
                </p:cNvCxnSpPr>
                <p:nvPr/>
              </p:nvCxnSpPr>
              <p:spPr bwMode="auto">
                <a:xfrm flipH="1" flipV="1">
                  <a:off x="5336777" y="3527119"/>
                  <a:ext cx="445332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lg"/>
                  <a:tailEnd type="none" w="med" len="med"/>
                </a:ln>
              </p:spPr>
            </p:cxnSp>
            <p:cxnSp>
              <p:nvCxnSpPr>
                <p:cNvPr id="220" name="Straight Arrow Connector 30"/>
                <p:cNvCxnSpPr>
                  <a:cxnSpLocks noChangeShapeType="1"/>
                  <a:stCxn id="257" idx="1"/>
                  <a:endCxn id="253" idx="3"/>
                </p:cNvCxnSpPr>
                <p:nvPr/>
              </p:nvCxnSpPr>
              <p:spPr bwMode="auto">
                <a:xfrm rot="10800000">
                  <a:off x="5336777" y="3527120"/>
                  <a:ext cx="232298" cy="92386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lg"/>
                  <a:tailEnd type="none" w="med" len="med"/>
                </a:ln>
              </p:spPr>
            </p:cxnSp>
            <p:grpSp>
              <p:nvGrpSpPr>
                <p:cNvPr id="222" name="Group 41"/>
                <p:cNvGrpSpPr/>
                <p:nvPr/>
              </p:nvGrpSpPr>
              <p:grpSpPr>
                <a:xfrm>
                  <a:off x="5782109" y="2610057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83" name="Rectangle 282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24" name="Group 54"/>
                <p:cNvGrpSpPr/>
                <p:nvPr/>
              </p:nvGrpSpPr>
              <p:grpSpPr>
                <a:xfrm>
                  <a:off x="6395703" y="2610057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80" name="Rectangle 279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27" name="Group 71"/>
                <p:cNvGrpSpPr/>
                <p:nvPr/>
              </p:nvGrpSpPr>
              <p:grpSpPr>
                <a:xfrm>
                  <a:off x="7083472" y="2606403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31" name="Group 76"/>
                <p:cNvGrpSpPr/>
                <p:nvPr/>
              </p:nvGrpSpPr>
              <p:grpSpPr>
                <a:xfrm>
                  <a:off x="7784445" y="2610057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74" name="Rectangle 273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32" name="Group 85"/>
                <p:cNvGrpSpPr/>
                <p:nvPr/>
              </p:nvGrpSpPr>
              <p:grpSpPr>
                <a:xfrm>
                  <a:off x="8276040" y="2610055"/>
                  <a:ext cx="730181" cy="611339"/>
                  <a:chOff x="6013368" y="2451684"/>
                  <a:chExt cx="579733" cy="898708"/>
                </a:xfrm>
              </p:grpSpPr>
              <p:sp>
                <p:nvSpPr>
                  <p:cNvPr id="270" name="Rectangle 269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Actor</a:t>
                    </a: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 id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fname='Kevin'</a:t>
                    </a: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lname='Bacon'</a:t>
                    </a:r>
                  </a:p>
                </p:txBody>
              </p:sp>
            </p:grpSp>
            <p:grpSp>
              <p:nvGrpSpPr>
                <p:cNvPr id="233" name="Group 88"/>
                <p:cNvGrpSpPr/>
                <p:nvPr/>
              </p:nvGrpSpPr>
              <p:grpSpPr>
                <a:xfrm>
                  <a:off x="5782109" y="3297868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67" name="Rectangle 266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34" name="Group 92"/>
                <p:cNvGrpSpPr/>
                <p:nvPr/>
              </p:nvGrpSpPr>
              <p:grpSpPr>
                <a:xfrm>
                  <a:off x="6395703" y="3297868"/>
                  <a:ext cx="305626" cy="458505"/>
                  <a:chOff x="5672691" y="3708233"/>
                  <a:chExt cx="681354" cy="674031"/>
                </a:xfrm>
              </p:grpSpPr>
              <p:sp>
                <p:nvSpPr>
                  <p:cNvPr id="264" name="Rectangle 263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Casts</a:t>
                    </a: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pid</a:t>
                    </a: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mid</a:t>
                    </a:r>
                  </a:p>
                </p:txBody>
              </p:sp>
            </p:grpSp>
            <p:grpSp>
              <p:nvGrpSpPr>
                <p:cNvPr id="235" name="Group 96"/>
                <p:cNvGrpSpPr/>
                <p:nvPr/>
              </p:nvGrpSpPr>
              <p:grpSpPr>
                <a:xfrm>
                  <a:off x="6871195" y="3294212"/>
                  <a:ext cx="730181" cy="611339"/>
                  <a:chOff x="6013368" y="2451684"/>
                  <a:chExt cx="579733" cy="898708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Actor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id</a:t>
                    </a: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 fname='Kevin'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 lname='Bacon'</a:t>
                    </a:r>
                  </a:p>
                </p:txBody>
              </p:sp>
            </p:grpSp>
            <p:grpSp>
              <p:nvGrpSpPr>
                <p:cNvPr id="236" name="Group 101"/>
                <p:cNvGrpSpPr/>
                <p:nvPr/>
              </p:nvGrpSpPr>
              <p:grpSpPr>
                <a:xfrm>
                  <a:off x="5569075" y="4221727"/>
                  <a:ext cx="731694" cy="611339"/>
                  <a:chOff x="6013368" y="2451684"/>
                  <a:chExt cx="579733" cy="898708"/>
                </a:xfrm>
              </p:grpSpPr>
              <p:sp>
                <p:nvSpPr>
                  <p:cNvPr id="256" name="Rectangle 255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Actor</a:t>
                    </a: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id</a:t>
                    </a: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fname='Kevin'</a:t>
                    </a: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lname='Bacon'</a:t>
                    </a:r>
                  </a:p>
                </p:txBody>
              </p:sp>
            </p:grpSp>
            <p:grpSp>
              <p:nvGrpSpPr>
                <p:cNvPr id="237" name="Group 106"/>
                <p:cNvGrpSpPr/>
                <p:nvPr/>
              </p:nvGrpSpPr>
              <p:grpSpPr>
                <a:xfrm>
                  <a:off x="4962310" y="3297866"/>
                  <a:ext cx="374467" cy="611339"/>
                  <a:chOff x="6013368" y="2451684"/>
                  <a:chExt cx="579733" cy="898708"/>
                </a:xfrm>
              </p:grpSpPr>
              <p:sp>
                <p:nvSpPr>
                  <p:cNvPr id="252" name="Rectangle 251"/>
                  <p:cNvSpPr/>
                  <p:nvPr/>
                </p:nvSpPr>
                <p:spPr>
                  <a:xfrm>
                    <a:off x="6013368" y="2451684"/>
                    <a:ext cx="579733" cy="22467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Actor</a:t>
                    </a: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6013368" y="2676361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id</a:t>
                    </a: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6013368" y="2901038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fname</a:t>
                    </a: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6013368" y="3125715"/>
                    <a:ext cx="579733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lname</a:t>
                    </a:r>
                  </a:p>
                </p:txBody>
              </p:sp>
            </p:grpSp>
            <p:grpSp>
              <p:nvGrpSpPr>
                <p:cNvPr id="238" name="Group 112"/>
                <p:cNvGrpSpPr/>
                <p:nvPr/>
              </p:nvGrpSpPr>
              <p:grpSpPr>
                <a:xfrm>
                  <a:off x="4400266" y="3450703"/>
                  <a:ext cx="415626" cy="458505"/>
                  <a:chOff x="5672691" y="3708233"/>
                  <a:chExt cx="681354" cy="674031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5672691" y="3708233"/>
                    <a:ext cx="681354" cy="224677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SELECT</a:t>
                    </a: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5672691" y="3932910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fname</a:t>
                    </a: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5672691" y="4157587"/>
                    <a:ext cx="681354" cy="2246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lname</a:t>
                    </a:r>
                  </a:p>
                </p:txBody>
              </p:sp>
            </p:grpSp>
            <p:sp>
              <p:nvSpPr>
                <p:cNvPr id="239" name="Rounded Rectangle 238"/>
                <p:cNvSpPr/>
                <p:nvPr/>
              </p:nvSpPr>
              <p:spPr bwMode="auto">
                <a:xfrm>
                  <a:off x="5479880" y="4129692"/>
                  <a:ext cx="910068" cy="795464"/>
                </a:xfrm>
                <a:prstGeom prst="roundRect">
                  <a:avLst>
                    <a:gd name="adj" fmla="val 1254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40" name="Straight Arrow Connector 30"/>
                <p:cNvCxnSpPr>
                  <a:cxnSpLocks noChangeShapeType="1"/>
                  <a:stCxn id="255" idx="1"/>
                  <a:endCxn id="251" idx="3"/>
                </p:cNvCxnSpPr>
                <p:nvPr/>
              </p:nvCxnSpPr>
              <p:spPr bwMode="auto">
                <a:xfrm flipH="1">
                  <a:off x="4815892" y="3832788"/>
                  <a:ext cx="146418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Arrow Connector 30"/>
                <p:cNvCxnSpPr>
                  <a:cxnSpLocks noChangeShapeType="1"/>
                  <a:stCxn id="284" idx="1"/>
                  <a:endCxn id="253" idx="3"/>
                </p:cNvCxnSpPr>
                <p:nvPr/>
              </p:nvCxnSpPr>
              <p:spPr bwMode="auto">
                <a:xfrm rot="10800000" flipV="1">
                  <a:off x="5336777" y="2839309"/>
                  <a:ext cx="445332" cy="68780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lg"/>
                  <a:tailEnd type="none" w="med" len="med"/>
                </a:ln>
              </p:spPr>
            </p:cxnSp>
            <p:cxnSp>
              <p:nvCxnSpPr>
                <p:cNvPr id="242" name="Straight Arrow Connector 30"/>
                <p:cNvCxnSpPr>
                  <a:cxnSpLocks noChangeShapeType="1"/>
                  <a:stCxn id="282" idx="1"/>
                  <a:endCxn id="285" idx="3"/>
                </p:cNvCxnSpPr>
                <p:nvPr/>
              </p:nvCxnSpPr>
              <p:spPr bwMode="auto">
                <a:xfrm flipH="1">
                  <a:off x="6087735" y="2992145"/>
                  <a:ext cx="307968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3" name="Straight Arrow Connector 30"/>
                <p:cNvCxnSpPr>
                  <a:cxnSpLocks noChangeShapeType="1"/>
                  <a:stCxn id="271" idx="1"/>
                  <a:endCxn id="275" idx="3"/>
                </p:cNvCxnSpPr>
                <p:nvPr/>
              </p:nvCxnSpPr>
              <p:spPr bwMode="auto">
                <a:xfrm flipH="1">
                  <a:off x="8090071" y="2839308"/>
                  <a:ext cx="185969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4" name="Straight Arrow Connector 30"/>
                <p:cNvCxnSpPr>
                  <a:cxnSpLocks noChangeShapeType="1"/>
                  <a:stCxn id="278" idx="1"/>
                  <a:endCxn id="281" idx="3"/>
                </p:cNvCxnSpPr>
                <p:nvPr/>
              </p:nvCxnSpPr>
              <p:spPr bwMode="auto">
                <a:xfrm flipH="1">
                  <a:off x="6701329" y="2835656"/>
                  <a:ext cx="382143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" name="Straight Arrow Connector 30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flipH="1" flipV="1">
                  <a:off x="7389099" y="2991708"/>
                  <a:ext cx="395346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6" name="Straight Arrow Connector 30"/>
                <p:cNvCxnSpPr>
                  <a:cxnSpLocks noChangeShapeType="1"/>
                  <a:stCxn id="266" idx="1"/>
                  <a:endCxn id="269" idx="3"/>
                </p:cNvCxnSpPr>
                <p:nvPr/>
              </p:nvCxnSpPr>
              <p:spPr bwMode="auto">
                <a:xfrm flipH="1">
                  <a:off x="6087735" y="3679956"/>
                  <a:ext cx="307968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" name="Straight Arrow Connector 30"/>
                <p:cNvCxnSpPr>
                  <a:cxnSpLocks noChangeShapeType="1"/>
                  <a:stCxn id="261" idx="1"/>
                  <a:endCxn id="265" idx="3"/>
                </p:cNvCxnSpPr>
                <p:nvPr/>
              </p:nvCxnSpPr>
              <p:spPr bwMode="auto">
                <a:xfrm flipH="1">
                  <a:off x="6701329" y="3523465"/>
                  <a:ext cx="169866" cy="0"/>
                </a:xfrm>
                <a:prstGeom prst="straightConnector1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48" name="Rounded Rectangle 247"/>
                <p:cNvSpPr/>
                <p:nvPr/>
              </p:nvSpPr>
              <p:spPr bwMode="auto">
                <a:xfrm>
                  <a:off x="5684490" y="3186844"/>
                  <a:ext cx="2030260" cy="822896"/>
                </a:xfrm>
                <a:prstGeom prst="roundRect">
                  <a:avLst>
                    <a:gd name="adj" fmla="val 1254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>
                    <a:tabLst>
                      <a:tab pos="533400" algn="r"/>
                    </a:tabLst>
                  </a:pPr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91" name="Rectangle 3"/>
            <p:cNvSpPr>
              <a:spLocks noChangeArrowheads="1"/>
            </p:cNvSpPr>
            <p:nvPr/>
          </p:nvSpPr>
          <p:spPr bwMode="auto">
            <a:xfrm>
              <a:off x="4003121" y="192924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7188" y="1882690"/>
            <a:ext cx="3794123" cy="3318248"/>
            <a:chOff x="177188" y="1882690"/>
            <a:chExt cx="3794123" cy="3318248"/>
          </a:xfrm>
        </p:grpSpPr>
        <p:grpSp>
          <p:nvGrpSpPr>
            <p:cNvPr id="8" name="Group 7"/>
            <p:cNvGrpSpPr/>
            <p:nvPr/>
          </p:nvGrpSpPr>
          <p:grpSpPr>
            <a:xfrm>
              <a:off x="177188" y="1882690"/>
              <a:ext cx="3794123" cy="3318248"/>
              <a:chOff x="153672" y="1882690"/>
              <a:chExt cx="3794123" cy="3318248"/>
            </a:xfrm>
          </p:grpSpPr>
          <p:sp>
            <p:nvSpPr>
              <p:cNvPr id="215" name="Rounded Rectangle 214"/>
              <p:cNvSpPr/>
              <p:nvPr/>
            </p:nvSpPr>
            <p:spPr>
              <a:xfrm>
                <a:off x="153672" y="1882690"/>
                <a:ext cx="3731638" cy="3318248"/>
              </a:xfrm>
              <a:prstGeom prst="roundRect">
                <a:avLst>
                  <a:gd name="adj" fmla="val 603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Rectangle 3"/>
              <p:cNvSpPr>
                <a:spLocks noChangeArrowheads="1"/>
              </p:cNvSpPr>
              <p:nvPr/>
            </p:nvSpPr>
            <p:spPr bwMode="auto">
              <a:xfrm>
                <a:off x="213535" y="2041403"/>
                <a:ext cx="3734260" cy="3000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select distinct a3.fname, a3.lname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from Actor a0, Casts c0, Casts c1, Casts c2, Casts c3,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    	Actor a3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where a0.fname = 'Kevin' and a0.lname = 'Bacon'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c0.pid = a0.id and c0.mid = c1.mid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c1.pid = c2.pid and c2.mid = c3.mid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c3.pid = a3.id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not exists (select xc1.pid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from Actor xa0, Casts xc0, Casts xc1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where xa0.fname = 'Kevin' and xa0.lname = 'Bacon'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and xa0.id = xc0.pid and xc0.mid = xc1.mid 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and xc1.pid = a3.id)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and not exists (select ya0.id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from Actor ya0</a:t>
                </a:r>
              </a:p>
              <a:p>
                <a:pPr>
                  <a:tabLst>
                    <a:tab pos="171450" algn="l"/>
                    <a:tab pos="342900" algn="l"/>
                    <a:tab pos="685800" algn="l"/>
                    <a:tab pos="2625725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	where ya0.fname = 'Kevin' and ya0.lname = 'Bacon’)</a:t>
                </a:r>
              </a:p>
            </p:txBody>
          </p:sp>
        </p:grpSp>
        <p:sp>
          <p:nvSpPr>
            <p:cNvPr id="193" name="Rectangle 3"/>
            <p:cNvSpPr>
              <a:spLocks noChangeArrowheads="1"/>
            </p:cNvSpPr>
            <p:nvPr/>
          </p:nvSpPr>
          <p:spPr bwMode="auto">
            <a:xfrm>
              <a:off x="3739063" y="1929244"/>
              <a:ext cx="124379" cy="14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tabLst>
                  <a:tab pos="630108" algn="l"/>
                </a:tabLst>
              </a:pPr>
              <a:r>
                <a:rPr lang="en-US" sz="1100">
                  <a:latin typeface="Calibri"/>
                  <a:cs typeface="Calibri"/>
                </a:rPr>
                <a:t>5</a:t>
              </a:r>
            </a:p>
          </p:txBody>
        </p:sp>
      </p:grp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2" y="13731"/>
            <a:ext cx="5400817" cy="523220"/>
          </a:xfrm>
        </p:spPr>
        <p:txBody>
          <a:bodyPr/>
          <a:lstStyle/>
          <a:p>
            <a:r>
              <a:rPr lang="en-US"/>
              <a:t>Can Query Visualization help?</a:t>
            </a:r>
          </a:p>
        </p:txBody>
      </p:sp>
      <p:sp>
        <p:nvSpPr>
          <p:cNvPr id="7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85" name="Rectangle 184"/>
          <p:cNvSpPr/>
          <p:nvPr/>
        </p:nvSpPr>
        <p:spPr>
          <a:xfrm>
            <a:off x="8092229" y="814627"/>
            <a:ext cx="196333" cy="157841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186" name="Rectangle 3"/>
          <p:cNvSpPr>
            <a:spLocks noChangeArrowheads="1"/>
          </p:cNvSpPr>
          <p:nvPr/>
        </p:nvSpPr>
        <p:spPr bwMode="auto">
          <a:xfrm>
            <a:off x="8357392" y="799291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easy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8092229" y="1009201"/>
            <a:ext cx="196333" cy="157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190" name="Rectangle 3"/>
          <p:cNvSpPr>
            <a:spLocks noChangeArrowheads="1"/>
          </p:cNvSpPr>
          <p:nvPr/>
        </p:nvSpPr>
        <p:spPr bwMode="auto">
          <a:xfrm>
            <a:off x="8357392" y="993865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hard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300933" y="5610898"/>
            <a:ext cx="52191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u="sng">
                <a:solidFill>
                  <a:srgbClr val="1F497D"/>
                </a:solidFill>
                <a:cs typeface="Calibri"/>
              </a:rPr>
              <a:t>Query Intent</a:t>
            </a:r>
            <a:r>
              <a:rPr lang="en-US" sz="1800">
                <a:solidFill>
                  <a:srgbClr val="1F497D"/>
                </a:solidFill>
                <a:cs typeface="Calibri"/>
              </a:rPr>
              <a:t>: "Find all actors with Bacon number 2."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913075" y="2970643"/>
            <a:ext cx="1129023" cy="807840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5332716" y="2244768"/>
            <a:ext cx="3537866" cy="805525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9" name="Rounded Rectangle 288"/>
          <p:cNvSpPr/>
          <p:nvPr/>
        </p:nvSpPr>
        <p:spPr>
          <a:xfrm>
            <a:off x="5238003" y="2851250"/>
            <a:ext cx="2279249" cy="1037805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5019988" y="3824822"/>
            <a:ext cx="1122418" cy="1019516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581267"/>
      </p:ext>
    </p:extLst>
  </p:cSld>
  <p:clrMapOvr>
    <a:masterClrMapping/>
  </p:clrMapOvr>
  <p:transition advTm="9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64" grpId="0" animBg="1"/>
      <p:bldP spid="64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69234" y="2639733"/>
            <a:ext cx="3023565" cy="454025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de-DE" sz="1600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0777" y="3497386"/>
            <a:ext cx="302356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de-DE" sz="1600"/>
          </a:p>
        </p:txBody>
      </p:sp>
      <p:sp>
        <p:nvSpPr>
          <p:cNvPr id="56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63950" y="5396983"/>
            <a:ext cx="3023565" cy="454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de-DE" sz="1050"/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9234" y="1257567"/>
            <a:ext cx="3023565" cy="454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de-DE" sz="1600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177802" y="13731"/>
            <a:ext cx="8028628" cy="523220"/>
          </a:xfrm>
        </p:spPr>
        <p:txBody>
          <a:bodyPr/>
          <a:lstStyle/>
          <a:p>
            <a:r>
              <a:rPr lang="en-US"/>
              <a:t>Four principal ways for Query Interpretation</a:t>
            </a:r>
          </a:p>
        </p:txBody>
      </p:sp>
      <p:sp>
        <p:nvSpPr>
          <p:cNvPr id="6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1835"/>
            <a:fld id="{62AE3650-F558-1C4B-9E70-5E655371C28D}" type="slidenum">
              <a:rPr lang="de-DE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 defTabSz="861835"/>
              <a:t>5</a:t>
            </a:fld>
            <a:endParaRPr lang="de-DE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26733" name="AutoShape 13"/>
          <p:cNvCxnSpPr>
            <a:cxnSpLocks noChangeShapeType="1"/>
            <a:endCxn id="81" idx="1"/>
          </p:cNvCxnSpPr>
          <p:nvPr/>
        </p:nvCxnSpPr>
        <p:spPr bwMode="auto">
          <a:xfrm>
            <a:off x="1693767" y="4938644"/>
            <a:ext cx="1175467" cy="69063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6735" name="AutoShape 15"/>
          <p:cNvCxnSpPr>
            <a:cxnSpLocks noChangeShapeType="1"/>
            <a:endCxn id="78" idx="1"/>
          </p:cNvCxnSpPr>
          <p:nvPr/>
        </p:nvCxnSpPr>
        <p:spPr bwMode="auto">
          <a:xfrm flipV="1">
            <a:off x="1693767" y="4248012"/>
            <a:ext cx="1175467" cy="6906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6766" name="Rectangle 46"/>
          <p:cNvSpPr>
            <a:spLocks noChangeArrowheads="1"/>
          </p:cNvSpPr>
          <p:nvPr/>
        </p:nvSpPr>
        <p:spPr bwMode="auto">
          <a:xfrm>
            <a:off x="531984" y="1285595"/>
            <a:ext cx="643368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with SQL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177800" y="2418118"/>
            <a:ext cx="1206786" cy="5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How to facilitate</a:t>
            </a:r>
          </a:p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SQL query</a:t>
            </a:r>
            <a:br>
              <a:rPr lang="de-DE" sz="1400">
                <a:latin typeface="Calibri"/>
                <a:cs typeface="Calibri"/>
              </a:rPr>
            </a:br>
            <a:r>
              <a:rPr lang="de-DE" sz="1400">
                <a:latin typeface="Calibri"/>
                <a:cs typeface="Calibri"/>
              </a:rPr>
              <a:t>interpretation?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531984" y="3696217"/>
            <a:ext cx="615553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w/o SQL</a:t>
            </a:r>
          </a:p>
        </p:txBody>
      </p:sp>
      <p:sp>
        <p:nvSpPr>
          <p:cNvPr id="20535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69234" y="1257567"/>
            <a:ext cx="3023565" cy="45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8000" tIns="0" rIns="0" bIns="0" anchor="ctr"/>
          <a:lstStyle/>
          <a:p>
            <a:pPr algn="l" eaLnBrk="1" hangingPunct="1"/>
            <a:endParaRPr lang="de-DE" sz="2000" b="0"/>
          </a:p>
        </p:txBody>
      </p:sp>
      <p:sp>
        <p:nvSpPr>
          <p:cNvPr id="20536" name="Rectangle 20"/>
          <p:cNvSpPr>
            <a:spLocks noChangeArrowheads="1"/>
          </p:cNvSpPr>
          <p:nvPr/>
        </p:nvSpPr>
        <p:spPr bwMode="auto">
          <a:xfrm>
            <a:off x="2950691" y="1344463"/>
            <a:ext cx="14299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2200" b="0">
                <a:latin typeface="Calibri"/>
                <a:cs typeface="Calibri"/>
              </a:rPr>
              <a:t>1</a:t>
            </a: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3205875" y="1344463"/>
            <a:ext cx="2398781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AT" sz="2200" b="1">
                <a:latin typeface="Calibri"/>
                <a:cs typeface="Calibri"/>
              </a:rPr>
              <a:t>Manipulate SQL text</a:t>
            </a:r>
            <a:endParaRPr lang="de-DE" sz="2200" b="1">
              <a:latin typeface="Calibri"/>
              <a:cs typeface="Calibri"/>
            </a:endParaRPr>
          </a:p>
        </p:txBody>
      </p:sp>
      <p:sp>
        <p:nvSpPr>
          <p:cNvPr id="75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69234" y="2639733"/>
            <a:ext cx="3023565" cy="45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8000" tIns="0" rIns="0" bIns="0" anchor="ctr"/>
          <a:lstStyle/>
          <a:p>
            <a:pPr algn="l" eaLnBrk="1" hangingPunct="1"/>
            <a:endParaRPr lang="de-DE" sz="2000" b="0"/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2950691" y="2726629"/>
            <a:ext cx="14299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2200">
                <a:latin typeface="Calibri"/>
                <a:cs typeface="Calibri"/>
              </a:rPr>
              <a:t>2</a:t>
            </a:r>
            <a:endParaRPr lang="de-DE" sz="2200" b="0">
              <a:latin typeface="Calibri"/>
              <a:cs typeface="Calibri"/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3205875" y="2726629"/>
            <a:ext cx="2238844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AT" sz="2200" b="1">
                <a:latin typeface="Calibri"/>
                <a:cs typeface="Calibri"/>
              </a:rPr>
              <a:t>Show query results</a:t>
            </a:r>
            <a:endParaRPr lang="de-DE" sz="2200" b="1">
              <a:latin typeface="Calibri"/>
              <a:cs typeface="Calibri"/>
            </a:endParaRPr>
          </a:p>
        </p:txBody>
      </p:sp>
      <p:sp>
        <p:nvSpPr>
          <p:cNvPr id="78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69234" y="4020999"/>
            <a:ext cx="3023565" cy="454025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de-DE" sz="1600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950691" y="4107895"/>
            <a:ext cx="14299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2200">
                <a:latin typeface="Calibri"/>
                <a:cs typeface="Calibri"/>
              </a:rPr>
              <a:t>3</a:t>
            </a:r>
            <a:endParaRPr lang="de-DE" sz="2200" b="0">
              <a:latin typeface="Calibri"/>
              <a:cs typeface="Calibri"/>
            </a:endParaRPr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3205875" y="4107895"/>
            <a:ext cx="252633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AT" sz="2200" b="1">
                <a:latin typeface="Calibri"/>
                <a:cs typeface="Calibri"/>
              </a:rPr>
              <a:t>Translate into NL text</a:t>
            </a:r>
            <a:endParaRPr lang="de-DE" sz="2200" b="1">
              <a:latin typeface="Calibri"/>
              <a:cs typeface="Calibri"/>
            </a:endParaRPr>
          </a:p>
        </p:txBody>
      </p:sp>
      <p:sp>
        <p:nvSpPr>
          <p:cNvPr id="81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69234" y="5402264"/>
            <a:ext cx="3023565" cy="45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8000" tIns="0" rIns="0" bIns="0" anchor="ctr"/>
          <a:lstStyle/>
          <a:p>
            <a:pPr algn="l" eaLnBrk="1" hangingPunct="1"/>
            <a:endParaRPr lang="de-DE" sz="2000" b="0"/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2950691" y="5489160"/>
            <a:ext cx="14299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2200">
                <a:latin typeface="Calibri"/>
                <a:cs typeface="Calibri"/>
              </a:rPr>
              <a:t>4</a:t>
            </a:r>
            <a:endParaRPr lang="de-DE" sz="2200" b="0">
              <a:latin typeface="Calibri"/>
              <a:cs typeface="Calibri"/>
            </a:endParaRP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3205875" y="5489160"/>
            <a:ext cx="1821011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AT" sz="2200" b="1">
                <a:latin typeface="Calibri"/>
                <a:cs typeface="Calibri"/>
              </a:rPr>
              <a:t>Visualize Query</a:t>
            </a:r>
            <a:endParaRPr lang="de-DE" sz="2200" b="1">
              <a:latin typeface="Calibri"/>
              <a:cs typeface="Calibri"/>
            </a:endParaRPr>
          </a:p>
        </p:txBody>
      </p:sp>
      <p:sp>
        <p:nvSpPr>
          <p:cNvPr id="98" name="Rectangle 46"/>
          <p:cNvSpPr>
            <a:spLocks noChangeArrowheads="1"/>
          </p:cNvSpPr>
          <p:nvPr/>
        </p:nvSpPr>
        <p:spPr bwMode="auto">
          <a:xfrm>
            <a:off x="1508232" y="2471162"/>
            <a:ext cx="1154162" cy="3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represent other</a:t>
            </a:r>
            <a:br>
              <a:rPr lang="de-DE" sz="1400">
                <a:latin typeface="Calibri"/>
                <a:cs typeface="Calibri"/>
              </a:rPr>
            </a:br>
            <a:r>
              <a:rPr lang="de-DE" sz="1400">
                <a:latin typeface="Calibri"/>
                <a:cs typeface="Calibri"/>
              </a:rPr>
              <a:t>than query</a:t>
            </a:r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1508232" y="4545750"/>
            <a:ext cx="712184" cy="3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represent</a:t>
            </a:r>
            <a:br>
              <a:rPr lang="de-DE" sz="1400">
                <a:latin typeface="Calibri"/>
                <a:cs typeface="Calibri"/>
              </a:rPr>
            </a:br>
            <a:r>
              <a:rPr lang="de-DE" sz="1400">
                <a:latin typeface="Calibri"/>
                <a:cs typeface="Calibri"/>
              </a:rPr>
              <a:t>query</a:t>
            </a:r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2315668" y="5243889"/>
            <a:ext cx="414038" cy="3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as </a:t>
            </a:r>
            <a:br>
              <a:rPr lang="de-DE" sz="1400">
                <a:latin typeface="Calibri"/>
                <a:cs typeface="Calibri"/>
              </a:rPr>
            </a:br>
            <a:r>
              <a:rPr lang="de-DE" sz="1400">
                <a:latin typeface="Calibri"/>
                <a:cs typeface="Calibri"/>
              </a:rPr>
              <a:t>visual</a:t>
            </a:r>
          </a:p>
        </p:txBody>
      </p:sp>
      <p:sp>
        <p:nvSpPr>
          <p:cNvPr id="105" name="Rectangle 46"/>
          <p:cNvSpPr>
            <a:spLocks noChangeArrowheads="1"/>
          </p:cNvSpPr>
          <p:nvPr/>
        </p:nvSpPr>
        <p:spPr bwMode="auto">
          <a:xfrm>
            <a:off x="2315668" y="4048127"/>
            <a:ext cx="371897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in NL</a:t>
            </a:r>
          </a:p>
        </p:txBody>
      </p:sp>
      <p:cxnSp>
        <p:nvCxnSpPr>
          <p:cNvPr id="926743" name="Straight Connector 926742"/>
          <p:cNvCxnSpPr/>
          <p:nvPr/>
        </p:nvCxnSpPr>
        <p:spPr bwMode="auto">
          <a:xfrm>
            <a:off x="1474055" y="4938644"/>
            <a:ext cx="219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34"/>
          <p:cNvCxnSpPr/>
          <p:nvPr/>
        </p:nvCxnSpPr>
        <p:spPr bwMode="auto">
          <a:xfrm>
            <a:off x="1474055" y="3902695"/>
            <a:ext cx="0" cy="1035949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Straight Connector 128"/>
          <p:cNvCxnSpPr/>
          <p:nvPr/>
        </p:nvCxnSpPr>
        <p:spPr bwMode="auto">
          <a:xfrm>
            <a:off x="734280" y="3902695"/>
            <a:ext cx="219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3" name="Group 42"/>
          <p:cNvGrpSpPr/>
          <p:nvPr/>
        </p:nvGrpSpPr>
        <p:grpSpPr>
          <a:xfrm>
            <a:off x="2281668" y="5202552"/>
            <a:ext cx="2414522" cy="928698"/>
            <a:chOff x="7423082" y="4121432"/>
            <a:chExt cx="219712" cy="104409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41" name="Group 140"/>
          <p:cNvGrpSpPr/>
          <p:nvPr/>
        </p:nvGrpSpPr>
        <p:grpSpPr>
          <a:xfrm rot="5400000">
            <a:off x="1211608" y="765776"/>
            <a:ext cx="929784" cy="2374899"/>
            <a:chOff x="7423082" y="4121432"/>
            <a:chExt cx="219712" cy="1044090"/>
          </a:xfrm>
        </p:grpSpPr>
        <p:cxnSp>
          <p:nvCxnSpPr>
            <p:cNvPr id="142" name="Straight Connector 141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44" name="Group 143"/>
          <p:cNvGrpSpPr/>
          <p:nvPr/>
        </p:nvGrpSpPr>
        <p:grpSpPr>
          <a:xfrm>
            <a:off x="489050" y="2995933"/>
            <a:ext cx="985005" cy="906762"/>
            <a:chOff x="7423082" y="4121432"/>
            <a:chExt cx="219712" cy="1044090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47" name="Rectangle 46"/>
          <p:cNvSpPr>
            <a:spLocks noChangeArrowheads="1"/>
          </p:cNvSpPr>
          <p:nvPr/>
        </p:nvSpPr>
        <p:spPr bwMode="auto">
          <a:xfrm>
            <a:off x="2315668" y="5917335"/>
            <a:ext cx="2287598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as a different query language ?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2281668" y="2866746"/>
            <a:ext cx="3068672" cy="613054"/>
            <a:chOff x="7423082" y="4121432"/>
            <a:chExt cx="219712" cy="1044090"/>
          </a:xfrm>
        </p:grpSpPr>
        <p:cxnSp>
          <p:nvCxnSpPr>
            <p:cNvPr id="149" name="Straight Connector 148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1" name="Rectangle 46"/>
          <p:cNvSpPr>
            <a:spLocks noChangeArrowheads="1"/>
          </p:cNvSpPr>
          <p:nvPr/>
        </p:nvSpPr>
        <p:spPr bwMode="auto">
          <a:xfrm>
            <a:off x="2315668" y="3267833"/>
            <a:ext cx="3034672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as combination of input / output / query?</a:t>
            </a:r>
          </a:p>
        </p:txBody>
      </p:sp>
      <p:sp>
        <p:nvSpPr>
          <p:cNvPr id="152" name="Rectangle 46"/>
          <p:cNvSpPr>
            <a:spLocks noChangeArrowheads="1"/>
          </p:cNvSpPr>
          <p:nvPr/>
        </p:nvSpPr>
        <p:spPr bwMode="auto">
          <a:xfrm>
            <a:off x="6043957" y="1175018"/>
            <a:ext cx="2428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algn="l" defTabSz="822325"/>
            <a:r>
              <a:rPr lang="de-DE" sz="1800">
                <a:latin typeface="Calibri"/>
                <a:cs typeface="Calibri"/>
              </a:rPr>
              <a:t>e.g., syntactic highlighting</a:t>
            </a:r>
          </a:p>
          <a:p>
            <a:pPr defTabSz="822325"/>
            <a:r>
              <a:rPr lang="de-DE" sz="1800">
                <a:latin typeface="Calibri"/>
                <a:cs typeface="Calibri"/>
              </a:rPr>
              <a:t>e.g., aligning query blocks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217927" y="3100108"/>
            <a:ext cx="1904167" cy="307766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Olston+ [Sigmod’09]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7927" y="3951411"/>
            <a:ext cx="2672306" cy="569377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Ioannidis+ </a:t>
            </a:r>
            <a:b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   [NLDB’08</a:t>
            </a:r>
            <a:r>
              <a:rPr lang="en-US" sz="17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, CIDR'09, ICDE'10]</a:t>
            </a:r>
            <a:endParaRPr lang="en-US" sz="1700" kern="0" dirty="0">
              <a:solidFill>
                <a:srgbClr val="0000FF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57" name="Rectangle 46"/>
          <p:cNvSpPr>
            <a:spLocks noChangeArrowheads="1"/>
          </p:cNvSpPr>
          <p:nvPr/>
        </p:nvSpPr>
        <p:spPr bwMode="auto">
          <a:xfrm>
            <a:off x="6043957" y="2612217"/>
            <a:ext cx="2457892" cy="4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de-DE" sz="1800">
                <a:latin typeface="Calibri"/>
                <a:cs typeface="Calibri"/>
              </a:rPr>
              <a:t>e.g., example data results,</a:t>
            </a:r>
            <a:br>
              <a:rPr lang="de-DE" sz="1800">
                <a:latin typeface="Calibri"/>
                <a:cs typeface="Calibri"/>
              </a:rPr>
            </a:br>
            <a:r>
              <a:rPr lang="de-DE" sz="1800">
                <a:latin typeface="Calibri"/>
                <a:cs typeface="Calibri"/>
              </a:rPr>
              <a:t>related to </a:t>
            </a: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1656565" y="2684236"/>
            <a:ext cx="1024874" cy="1389895"/>
            <a:chOff x="7423082" y="4121432"/>
            <a:chExt cx="219712" cy="1044090"/>
          </a:xfrm>
        </p:grpSpPr>
        <p:cxnSp>
          <p:nvCxnSpPr>
            <p:cNvPr id="159" name="Straight Connector 158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3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69234" y="4024424"/>
            <a:ext cx="3023565" cy="45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8000" tIns="0" rIns="0" bIns="0" anchor="ctr"/>
          <a:lstStyle/>
          <a:p>
            <a:pPr algn="l" eaLnBrk="1" hangingPunct="1"/>
            <a:endParaRPr lang="de-DE" sz="2000" b="0"/>
          </a:p>
        </p:txBody>
      </p:sp>
      <p:sp>
        <p:nvSpPr>
          <p:cNvPr id="66" name="Rectangle 119"/>
          <p:cNvSpPr>
            <a:spLocks noChangeArrowheads="1"/>
          </p:cNvSpPr>
          <p:nvPr/>
        </p:nvSpPr>
        <p:spPr bwMode="auto">
          <a:xfrm>
            <a:off x="6268726" y="5460096"/>
            <a:ext cx="188182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1800">
                <a:solidFill>
                  <a:srgbClr val="0000FF"/>
                </a:solidFill>
                <a:latin typeface="Calibri" charset="0"/>
                <a:cs typeface="Calibri" charset="0"/>
              </a:rPr>
              <a:t>http://queryviz.com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281668" y="5369769"/>
            <a:ext cx="924207" cy="1035949"/>
            <a:chOff x="7423082" y="4121432"/>
            <a:chExt cx="219712" cy="1044090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2315668" y="6199796"/>
            <a:ext cx="745672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as music 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281668" y="5621156"/>
            <a:ext cx="924207" cy="1035949"/>
            <a:chOff x="7423082" y="4121432"/>
            <a:chExt cx="219712" cy="104409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7423082" y="4121432"/>
              <a:ext cx="0" cy="103594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423082" y="5165522"/>
              <a:ext cx="21971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2315668" y="6454164"/>
            <a:ext cx="446386" cy="1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defTabSz="822325">
              <a:lnSpc>
                <a:spcPct val="85000"/>
              </a:lnSpc>
            </a:pPr>
            <a:r>
              <a:rPr lang="de-DE" sz="1400">
                <a:latin typeface="Calibri"/>
                <a:cs typeface="Calibri"/>
              </a:rPr>
              <a:t>as 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xmlns:p14="http://schemas.microsoft.com/office/powerpoint/2010/main" spd="slow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/>
      <p:bldP spid="56" grpId="0" animBg="1"/>
      <p:bldP spid="62" grpId="0" animBg="1"/>
      <p:bldP spid="926766" grpId="0"/>
      <p:bldP spid="61" grpId="0"/>
      <p:bldP spid="68" grpId="0"/>
      <p:bldP spid="71" grpId="0"/>
      <p:bldP spid="77" grpId="0"/>
      <p:bldP spid="78" grpId="0" animBg="1"/>
      <p:bldP spid="80" grpId="0"/>
      <p:bldP spid="83" grpId="0"/>
      <p:bldP spid="98" grpId="0"/>
      <p:bldP spid="99" grpId="0"/>
      <p:bldP spid="100" grpId="0"/>
      <p:bldP spid="105" grpId="0"/>
      <p:bldP spid="147" grpId="0"/>
      <p:bldP spid="151" grpId="0"/>
      <p:bldP spid="152" grpId="0"/>
      <p:bldP spid="153" grpId="0" animBg="1"/>
      <p:bldP spid="154" grpId="0" animBg="1"/>
      <p:bldP spid="157" grpId="0"/>
      <p:bldP spid="66" grpId="0"/>
      <p:bldP spid="72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2" y="13731"/>
            <a:ext cx="5809157" cy="523220"/>
          </a:xfrm>
        </p:spPr>
        <p:txBody>
          <a:bodyPr/>
          <a:lstStyle/>
          <a:p>
            <a:r>
              <a:rPr lang="en-US"/>
              <a:t>"A picture is worth 1000 words"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1835"/>
            <a:fld id="{62AE3650-F558-1C4B-9E70-5E655371C28D}" type="slidenum">
              <a:rPr lang="de-DE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 defTabSz="861835"/>
              <a:t>6</a:t>
            </a:fld>
            <a:endParaRPr lang="de-DE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73719" y="5443814"/>
            <a:ext cx="2414486" cy="307766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 Erickson [lecture notes’09]</a:t>
            </a:r>
          </a:p>
        </p:txBody>
      </p:sp>
      <p:sp>
        <p:nvSpPr>
          <p:cNvPr id="132" name="Rectangle 46"/>
          <p:cNvSpPr>
            <a:spLocks noChangeArrowheads="1"/>
          </p:cNvSpPr>
          <p:nvPr/>
        </p:nvSpPr>
        <p:spPr bwMode="auto">
          <a:xfrm>
            <a:off x="614597" y="5472500"/>
            <a:ext cx="479270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/>
          <a:p>
            <a:pPr defTabSz="822325">
              <a:lnSpc>
                <a:spcPct val="85000"/>
              </a:lnSpc>
            </a:pPr>
            <a:r>
              <a:rPr lang="en-US" sz="1800">
                <a:latin typeface="Calibri"/>
                <a:cs typeface="Calibri"/>
              </a:rPr>
              <a:t>"...what we think the world looks like" according to </a:t>
            </a:r>
            <a:endParaRPr lang="de-DE" sz="1800">
              <a:latin typeface="Calibri"/>
              <a:cs typeface="Calibri"/>
            </a:endParaRPr>
          </a:p>
        </p:txBody>
      </p: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1926635" y="1447958"/>
            <a:ext cx="733487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800" i="1">
                <a:latin typeface="Calibri"/>
                <a:cs typeface="Calibri"/>
              </a:rPr>
              <a:t>Text</a:t>
            </a: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069335" y="1447958"/>
            <a:ext cx="998934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800" i="1">
                <a:latin typeface="Calibri"/>
                <a:cs typeface="Calibri"/>
              </a:rPr>
              <a:t>Visual</a:t>
            </a: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614597" y="2011152"/>
            <a:ext cx="335756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/>
            <a:r>
              <a:rPr lang="en-US" sz="1400" i="1">
                <a:latin typeface="Calibri"/>
                <a:cs typeface="Calibri"/>
              </a:rPr>
              <a:t>"... </a:t>
            </a:r>
            <a:r>
              <a:rPr lang="en-US" sz="1400" b="1" i="1">
                <a:latin typeface="Calibri"/>
                <a:cs typeface="Calibri"/>
              </a:rPr>
              <a:t>P</a:t>
            </a:r>
            <a:r>
              <a:rPr lang="en-US" sz="1400" i="1">
                <a:latin typeface="Calibri"/>
                <a:cs typeface="Calibri"/>
              </a:rPr>
              <a:t> is the set of problems that can be solved quickly... </a:t>
            </a:r>
            <a:r>
              <a:rPr lang="en-US" sz="1400" b="1" i="1">
                <a:latin typeface="Calibri"/>
                <a:cs typeface="Calibri"/>
              </a:rPr>
              <a:t>NP</a:t>
            </a:r>
            <a:r>
              <a:rPr lang="en-US" sz="1400" i="1">
                <a:latin typeface="Calibri"/>
                <a:cs typeface="Calibri"/>
              </a:rPr>
              <a:t> is the set of decision problems where we can verify a YES answer quickly if we have the solution in front of us... A problem is </a:t>
            </a:r>
            <a:r>
              <a:rPr lang="en-US" sz="1400" b="1" i="1">
                <a:latin typeface="Calibri"/>
                <a:cs typeface="Calibri"/>
              </a:rPr>
              <a:t>NP-hard </a:t>
            </a:r>
            <a:r>
              <a:rPr lang="en-US" sz="1400" i="1">
                <a:latin typeface="Calibri"/>
                <a:cs typeface="Calibri"/>
              </a:rPr>
              <a:t>if a polynomial-time algorithm for  would imply a polynomial-time algorithm for every problem in NP... If the answer to a problem in </a:t>
            </a:r>
            <a:r>
              <a:rPr lang="en-US" sz="1400" b="1" i="1">
                <a:latin typeface="Calibri"/>
                <a:cs typeface="Calibri"/>
              </a:rPr>
              <a:t>co-NP</a:t>
            </a:r>
            <a:r>
              <a:rPr lang="en-US" sz="1400" i="1">
                <a:latin typeface="Calibri"/>
                <a:cs typeface="Calibri"/>
              </a:rPr>
              <a:t> is NO, then there is a proof of this fact that can be checked in polynomial time...a problem is </a:t>
            </a:r>
            <a:r>
              <a:rPr lang="en-US" sz="1400" b="1" i="1">
                <a:latin typeface="Calibri"/>
                <a:cs typeface="Calibri"/>
              </a:rPr>
              <a:t>NP-complete </a:t>
            </a:r>
            <a:r>
              <a:rPr lang="en-US" sz="1400" i="1">
                <a:latin typeface="Calibri"/>
                <a:cs typeface="Calibri"/>
              </a:rPr>
              <a:t>if it is both NP-hard and an element of NP."</a:t>
            </a:r>
            <a:endParaRPr lang="de-DE" sz="1400" i="1">
              <a:latin typeface="Calibri"/>
              <a:cs typeface="Calibri"/>
            </a:endParaRPr>
          </a:p>
        </p:txBody>
      </p:sp>
      <p:pic>
        <p:nvPicPr>
          <p:cNvPr id="12" name="Picture 11" descr="Screen shot 2011-08-30 at 12.43.1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5" y="2101859"/>
            <a:ext cx="4368799" cy="21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6698"/>
      </p:ext>
    </p:extLst>
  </p:cSld>
  <p:clrMapOvr>
    <a:masterClrMapping/>
  </p:clrMapOvr>
  <p:transition advTm="306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Visualization vs. Visual Query Languages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1835"/>
            <a:fld id="{62AE3650-F558-1C4B-9E70-5E655371C28D}" type="slidenum">
              <a:rPr lang="de-DE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 defTabSz="861835"/>
              <a:t>7</a:t>
            </a:fld>
            <a:endParaRPr lang="de-DE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92229" y="814627"/>
            <a:ext cx="196333" cy="157841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8357392" y="799291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easy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92229" y="1009201"/>
            <a:ext cx="196333" cy="157841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357392" y="993865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hard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87720" y="5609326"/>
            <a:ext cx="3584339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800" i="1">
                <a:latin typeface="Calibri"/>
                <a:cs typeface="Calibri"/>
              </a:rPr>
              <a:t>Lot of past work in DB, see e.g. survey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98819" y="5609326"/>
            <a:ext cx="2673521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1800" i="1">
                <a:latin typeface="Calibri"/>
                <a:cs typeface="Calibri"/>
              </a:rPr>
              <a:t>Lot of recent focus in DB</a:t>
            </a:r>
            <a:br>
              <a:rPr lang="en-US" sz="1800" i="1">
                <a:latin typeface="Calibri"/>
                <a:cs typeface="Calibri"/>
              </a:rPr>
            </a:br>
            <a:r>
              <a:rPr lang="en-US" sz="1800" i="1">
                <a:latin typeface="Calibri"/>
                <a:cs typeface="Calibri"/>
              </a:rPr>
              <a:t>(and far more before in HCI)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68241" y="3513892"/>
            <a:ext cx="2393584" cy="1201473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4958722" y="3513892"/>
            <a:ext cx="2393584" cy="1201473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2565138" y="2312419"/>
            <a:ext cx="2393584" cy="1201473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4958722" y="2312419"/>
            <a:ext cx="2393584" cy="1201473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>
            <a:off x="3604208" y="3359293"/>
            <a:ext cx="2710585" cy="155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488048" y="1957072"/>
            <a:ext cx="587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Data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681502" y="1957072"/>
            <a:ext cx="97337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Queries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012259" y="4012051"/>
            <a:ext cx="15388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 baseline="30000">
                <a:latin typeface="Calibri"/>
                <a:cs typeface="Calibri"/>
              </a:rPr>
              <a:t>_______________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991444" y="2589245"/>
            <a:ext cx="1580511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Information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Visualization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373102" y="3801227"/>
            <a:ext cx="1590179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Visual Query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Languages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377936" y="2612328"/>
            <a:ext cx="1580511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Query</a:t>
            </a:r>
          </a:p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Visualization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1279287" y="3513890"/>
            <a:ext cx="607302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296693" y="1958855"/>
            <a:ext cx="1271549" cy="3535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707269" y="1574861"/>
            <a:ext cx="2751605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2800" b="1">
                <a:latin typeface="Calibri"/>
                <a:cs typeface="Calibri"/>
              </a:rPr>
              <a:t>Target to Visualize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403736" y="2589245"/>
            <a:ext cx="1128013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Interpret</a:t>
            </a:r>
          </a:p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(Read)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382848" y="3778143"/>
            <a:ext cx="1169791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Compose</a:t>
            </a:r>
          </a:p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(Write)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346371" y="2140240"/>
            <a:ext cx="173101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800" b="1">
                <a:latin typeface="Calibri"/>
                <a:cs typeface="Calibri"/>
              </a:rPr>
              <a:t>User Action</a:t>
            </a:r>
          </a:p>
        </p:txBody>
      </p:sp>
      <p:sp>
        <p:nvSpPr>
          <p:cNvPr id="60" name="Oval 59"/>
          <p:cNvSpPr/>
          <p:nvPr/>
        </p:nvSpPr>
        <p:spPr>
          <a:xfrm>
            <a:off x="4870294" y="2244394"/>
            <a:ext cx="2566826" cy="1343502"/>
          </a:xfrm>
          <a:prstGeom prst="ellipse">
            <a:avLst/>
          </a:prstGeom>
          <a:ln w="57150" cmpd="sng"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57554" y="2312418"/>
            <a:ext cx="240427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961825" y="2312418"/>
            <a:ext cx="240427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 flipV="1">
            <a:off x="2565628" y="2312419"/>
            <a:ext cx="2614" cy="120147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7352307" y="2311091"/>
            <a:ext cx="0" cy="120280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2568803" y="3513890"/>
            <a:ext cx="2614" cy="120147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7352307" y="3513892"/>
            <a:ext cx="0" cy="120280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68803" y="4715362"/>
            <a:ext cx="2393022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961825" y="4715362"/>
            <a:ext cx="240427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38160" y="4358640"/>
            <a:ext cx="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20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04967" y="3355272"/>
            <a:ext cx="1499378" cy="2254054"/>
          </a:xfrm>
          <a:prstGeom prst="straightConnector1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54630" y="5899281"/>
            <a:ext cx="3000490" cy="307766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10">
            <a:spAutoFit/>
          </a:bodyPr>
          <a:lstStyle/>
          <a:p>
            <a:pPr defTabSz="2656364" eaLnBrk="0" hangingPunct="0">
              <a:spcAft>
                <a:spcPts val="0"/>
              </a:spcAft>
              <a:tabLst>
                <a:tab pos="1790331" algn="l"/>
              </a:tabLst>
              <a:defRPr/>
            </a:pPr>
            <a:r>
              <a:rPr lang="en-US" sz="1700" kern="0" dirty="0">
                <a:solidFill>
                  <a:srgbClr val="0000FF"/>
                </a:solidFill>
                <a:latin typeface="Calibri"/>
                <a:ea typeface="+mn-ea"/>
                <a:cs typeface="Calibri"/>
                <a:sym typeface="Symbol"/>
              </a:rPr>
              <a:t>Catarci+ [J. Vis. Lang. Comput.’97]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470567" y="4579452"/>
            <a:ext cx="635031" cy="1017868"/>
          </a:xfrm>
          <a:prstGeom prst="straightConnector1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7066826"/>
      </p:ext>
    </p:extLst>
  </p:cSld>
  <p:clrMapOvr>
    <a:masterClrMapping/>
  </p:clrMapOvr>
  <p:transition advTm="98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38" grpId="0" animBg="1"/>
      <p:bldP spid="40" grpId="0" animBg="1"/>
      <p:bldP spid="44" grpId="0"/>
      <p:bldP spid="45" grpId="0"/>
      <p:bldP spid="47" grpId="0"/>
      <p:bldP spid="48" grpId="0"/>
      <p:bldP spid="51" grpId="0"/>
      <p:bldP spid="57" grpId="0"/>
      <p:bldP spid="58" grpId="0"/>
      <p:bldP spid="60" grpId="0" animBg="1"/>
      <p:bldP spid="11" grpId="0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568945" y="3513895"/>
            <a:ext cx="2393584" cy="1201473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4959426" y="3513895"/>
            <a:ext cx="2393584" cy="1201473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26" name="Rectangle 25"/>
          <p:cNvSpPr/>
          <p:nvPr/>
        </p:nvSpPr>
        <p:spPr>
          <a:xfrm>
            <a:off x="2565842" y="2312422"/>
            <a:ext cx="2393584" cy="1201473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959426" y="2312422"/>
            <a:ext cx="2393584" cy="1201473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2" y="13731"/>
            <a:ext cx="7948578" cy="523220"/>
          </a:xfrm>
        </p:spPr>
        <p:txBody>
          <a:bodyPr/>
          <a:lstStyle/>
          <a:p>
            <a:r>
              <a:rPr lang="en-US"/>
              <a:t>Visual Interpretation vs. Visual Composition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1835"/>
            <a:fld id="{62AE3650-F558-1C4B-9E70-5E655371C28D}" type="slidenum">
              <a:rPr lang="de-DE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 defTabSz="861835"/>
              <a:t>8</a:t>
            </a:fld>
            <a:endParaRPr lang="de-DE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3604912" y="3359296"/>
            <a:ext cx="2710585" cy="155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2568946" y="2312421"/>
            <a:ext cx="4784065" cy="240294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557" indent="-574557" algn="ctr" defTabSz="895165">
              <a:tabLst>
                <a:tab pos="533290" algn="r"/>
              </a:tabLst>
            </a:pPr>
            <a:endParaRPr lang="en-US" sz="1400">
              <a:latin typeface="Calibri"/>
              <a:cs typeface="Calibri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3512649" y="1960612"/>
            <a:ext cx="5395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Text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146008" y="1957075"/>
            <a:ext cx="204578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Visual (graphics)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066145" y="3921647"/>
            <a:ext cx="1432521" cy="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600">
                <a:latin typeface="Calibri"/>
                <a:cs typeface="Calibri"/>
              </a:rPr>
              <a:t>Sequential</a:t>
            </a:r>
            <a:endParaRPr lang="en-US" sz="2600" baseline="30000">
              <a:latin typeface="Calibri"/>
              <a:cs typeface="Calibri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3066145" y="2732749"/>
            <a:ext cx="1432521" cy="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600">
                <a:latin typeface="Calibri"/>
                <a:cs typeface="Calibri"/>
              </a:rPr>
              <a:t>Sequential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5452636" y="3921647"/>
            <a:ext cx="1432521" cy="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600">
                <a:latin typeface="Calibri"/>
                <a:cs typeface="Calibri"/>
              </a:rPr>
              <a:t>Sequential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5667213" y="2732749"/>
            <a:ext cx="1003367" cy="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600">
                <a:latin typeface="Calibri"/>
                <a:cs typeface="Calibri"/>
              </a:rPr>
              <a:t>Parallel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 flipV="1">
            <a:off x="1300572" y="1958858"/>
            <a:ext cx="1271549" cy="3535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83166" y="3513893"/>
            <a:ext cx="607302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715144" y="1568088"/>
            <a:ext cx="3705742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2800" b="1">
                <a:latin typeface="Calibri"/>
                <a:cs typeface="Calibri"/>
              </a:rPr>
              <a:t>Communication Medium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92229" y="814627"/>
            <a:ext cx="196333" cy="157841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05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57392" y="799291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easy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92229" y="1009201"/>
            <a:ext cx="196333" cy="157841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364" eaLnBrk="0" hangingPunct="0">
              <a:spcAft>
                <a:spcPct val="20000"/>
              </a:spcAft>
              <a:tabLst>
                <a:tab pos="1790331" algn="l"/>
              </a:tabLst>
            </a:pPr>
            <a:endParaRPr lang="en-US" sz="160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8357392" y="993865"/>
            <a:ext cx="374378" cy="1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tabLst>
                <a:tab pos="630108" algn="l"/>
              </a:tabLst>
            </a:pPr>
            <a:r>
              <a:rPr lang="en-US" sz="1400">
                <a:latin typeface="Calibri"/>
                <a:cs typeface="Calibri"/>
              </a:rPr>
              <a:t>hard</a:t>
            </a:r>
          </a:p>
        </p:txBody>
      </p:sp>
      <p:sp>
        <p:nvSpPr>
          <p:cNvPr id="37" name="Oval 36"/>
          <p:cNvSpPr/>
          <p:nvPr/>
        </p:nvSpPr>
        <p:spPr>
          <a:xfrm>
            <a:off x="4867119" y="2244394"/>
            <a:ext cx="2566826" cy="1343502"/>
          </a:xfrm>
          <a:prstGeom prst="ellipse">
            <a:avLst/>
          </a:prstGeom>
          <a:ln w="57150" cmpd="sng"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72121" y="5043400"/>
            <a:ext cx="53497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u="sng">
                <a:solidFill>
                  <a:srgbClr val="1F497D"/>
                </a:solidFill>
                <a:cs typeface="Calibri"/>
              </a:rPr>
              <a:t>Suggestion</a:t>
            </a:r>
            <a:r>
              <a:rPr lang="en-US" sz="1800">
                <a:solidFill>
                  <a:srgbClr val="1F497D"/>
                </a:solidFill>
                <a:cs typeface="Calibri"/>
              </a:rPr>
              <a:t> (why VQL have not found wide adoption): Visual composition is an inherently sequential process. In contrast, Query Visualization is different and can</a:t>
            </a:r>
          </a:p>
          <a:p>
            <a:r>
              <a:rPr lang="en-US" sz="1800">
                <a:solidFill>
                  <a:srgbClr val="1F497D"/>
                </a:solidFill>
                <a:cs typeface="Calibri"/>
              </a:rPr>
              <a:t>use the full bandwith of human visual perception.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403736" y="2589245"/>
            <a:ext cx="1128013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Interpret</a:t>
            </a:r>
          </a:p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(Read)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382848" y="3778143"/>
            <a:ext cx="1169791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Compose</a:t>
            </a:r>
          </a:p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400">
                <a:latin typeface="Calibri"/>
                <a:cs typeface="Calibri"/>
              </a:rPr>
              <a:t>(Write)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46371" y="2140240"/>
            <a:ext cx="173101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tabLst>
                <a:tab pos="630108" algn="l"/>
              </a:tabLst>
            </a:pPr>
            <a:r>
              <a:rPr lang="en-US" sz="2800" b="1">
                <a:latin typeface="Calibri"/>
                <a:cs typeface="Calibri"/>
              </a:rPr>
              <a:t>User Action</a:t>
            </a:r>
          </a:p>
        </p:txBody>
      </p:sp>
    </p:spTree>
    <p:extLst>
      <p:ext uri="{BB962C8B-B14F-4D97-AF65-F5344CB8AC3E}">
        <p14:creationId xmlns:p14="http://schemas.microsoft.com/office/powerpoint/2010/main" val="2868894069"/>
      </p:ext>
    </p:extLst>
  </p:cSld>
  <p:clrMapOvr>
    <a:masterClrMapping/>
  </p:clrMapOvr>
  <p:transition advTm="7028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itle 148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Calibri" charset="0"/>
              </a:rPr>
              <a:t>The Challenge</a:t>
            </a:r>
          </a:p>
        </p:txBody>
      </p:sp>
      <p:sp>
        <p:nvSpPr>
          <p:cNvPr id="184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6" indent="-285691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5" indent="-22855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1" indent="-22855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76" indent="-22855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82" indent="-2285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88" indent="-2285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93" indent="-2285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400" indent="-2285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23EFF-6C89-F343-AA3E-2649784AC594}" type="slidenum">
              <a:rPr lang="de-DE" sz="1400">
                <a:solidFill>
                  <a:srgbClr val="7F7F7F"/>
                </a:solidFill>
                <a:latin typeface="Calibri" charset="0"/>
                <a:cs typeface="Calibri" charset="0"/>
              </a:rPr>
              <a:pPr/>
              <a:t>9</a:t>
            </a:fld>
            <a:endParaRPr lang="de-DE" sz="1400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8448" name="Rectangle 193"/>
          <p:cNvSpPr>
            <a:spLocks noChangeArrowheads="1"/>
          </p:cNvSpPr>
          <p:nvPr/>
        </p:nvSpPr>
        <p:spPr bwMode="auto">
          <a:xfrm>
            <a:off x="428628" y="1549399"/>
            <a:ext cx="8126035" cy="19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Find the appropriate visual alphabet which</a:t>
            </a:r>
          </a:p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(i) allows users to </a:t>
            </a:r>
            <a:r>
              <a:rPr lang="en-US" sz="2800" b="1" i="1">
                <a:latin typeface="Calibri" charset="0"/>
                <a:cs typeface="Calibri" charset="0"/>
              </a:rPr>
              <a:t>quickly understand</a:t>
            </a:r>
            <a:r>
              <a:rPr lang="en-US" sz="2800" i="1">
                <a:latin typeface="Calibri" charset="0"/>
                <a:cs typeface="Calibri" charset="0"/>
              </a:rPr>
              <a:t> a query's intent, </a:t>
            </a:r>
          </a:p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(ii) can be </a:t>
            </a:r>
            <a:r>
              <a:rPr lang="en-US" sz="2800" b="1" i="1">
                <a:latin typeface="Calibri" charset="0"/>
                <a:cs typeface="Calibri" charset="0"/>
              </a:rPr>
              <a:t>easily learned</a:t>
            </a:r>
            <a:r>
              <a:rPr lang="en-US" sz="2800" i="1">
                <a:latin typeface="Calibri" charset="0"/>
                <a:cs typeface="Calibri" charset="0"/>
              </a:rPr>
              <a:t> by users, and </a:t>
            </a:r>
          </a:p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(iii) can </a:t>
            </a:r>
            <a:r>
              <a:rPr lang="en-US" sz="2800" b="1" i="1">
                <a:latin typeface="Calibri" charset="0"/>
                <a:cs typeface="Calibri" charset="0"/>
              </a:rPr>
              <a:t>express </a:t>
            </a:r>
            <a:r>
              <a:rPr lang="en-US" sz="2800" i="1">
                <a:latin typeface="Calibri" charset="0"/>
                <a:cs typeface="Calibri" charset="0"/>
              </a:rPr>
              <a:t>a large fraction of SQL.</a:t>
            </a:r>
          </a:p>
        </p:txBody>
      </p:sp>
      <p:sp>
        <p:nvSpPr>
          <p:cNvPr id="35" name="Rectangle 193"/>
          <p:cNvSpPr>
            <a:spLocks noChangeArrowheads="1"/>
          </p:cNvSpPr>
          <p:nvPr/>
        </p:nvSpPr>
        <p:spPr bwMode="auto">
          <a:xfrm>
            <a:off x="428628" y="3987956"/>
            <a:ext cx="8362553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Additionally, find</a:t>
            </a:r>
          </a:p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800" i="1">
                <a:latin typeface="Calibri" charset="0"/>
                <a:cs typeface="Calibri" charset="0"/>
              </a:rPr>
              <a:t>(iv) </a:t>
            </a:r>
            <a:r>
              <a:rPr lang="en-US" sz="2800" b="1" i="1">
                <a:latin typeface="Calibri" charset="0"/>
                <a:cs typeface="Calibri" charset="0"/>
              </a:rPr>
              <a:t>automatic translations</a:t>
            </a:r>
            <a:r>
              <a:rPr lang="en-US" sz="2800" i="1">
                <a:latin typeface="Calibri" charset="0"/>
                <a:cs typeface="Calibri" charset="0"/>
              </a:rPr>
              <a:t> from SQL to the visualization.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8126212" y="2085363"/>
            <a:ext cx="251845" cy="1465075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93"/>
          <p:cNvSpPr>
            <a:spLocks noChangeArrowheads="1"/>
          </p:cNvSpPr>
          <p:nvPr/>
        </p:nvSpPr>
        <p:spPr bwMode="auto">
          <a:xfrm>
            <a:off x="8419549" y="2561580"/>
            <a:ext cx="739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655340" eaLnBrk="0" hangingPunct="0">
              <a:spcAft>
                <a:spcPct val="20000"/>
              </a:spcAft>
              <a:tabLst>
                <a:tab pos="1790331" algn="l"/>
              </a:tabLst>
            </a:pPr>
            <a:r>
              <a:rPr lang="en-US" sz="2400" i="1">
                <a:solidFill>
                  <a:srgbClr val="1F497D"/>
                </a:solidFill>
                <a:latin typeface="Calibri" charset="0"/>
                <a:cs typeface="Calibri" charset="0"/>
              </a:rPr>
              <a:t>goals</a:t>
            </a:r>
          </a:p>
        </p:txBody>
      </p:sp>
    </p:spTree>
    <p:custDataLst>
      <p:tags r:id="rId1"/>
    </p:custDataLst>
  </p:cSld>
  <p:clrMapOvr>
    <a:masterClrMapping/>
  </p:clrMapOvr>
  <p:transition advTm="40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.5|1.5|9.3|15.1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6|1.8|2|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8.9|6.1|4.6|12.5|2.2|2|2.4|3|2.3|9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4|3.8|7.4|1.6|1.4|2.5|1.7|1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.8|7|5.2|7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8.6|1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7.8|8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5.5|23.3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3|5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|4.8|3.6|4.4|17.1|3.6|6.3|3.7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4|8.8|6.5|4.3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1.25"/>
  <p:tag name="LTOP" val=" 206.75"/>
</p:tagLst>
</file>

<file path=ppt/theme/theme1.xml><?xml version="1.0" encoding="utf-8"?>
<a:theme xmlns:a="http://schemas.openxmlformats.org/drawingml/2006/main" name="WolfDesig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95911</TotalTime>
  <Words>3416</Words>
  <Application>Microsoft Macintosh PowerPoint</Application>
  <PresentationFormat>Letter Paper (8.5x11 in)</PresentationFormat>
  <Paragraphs>608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Palatino</vt:lpstr>
      <vt:lpstr>Times New Roman</vt:lpstr>
      <vt:lpstr>Wingdings</vt:lpstr>
      <vt:lpstr>WolfDesign3</vt:lpstr>
      <vt:lpstr>PowerPoint Presentation</vt:lpstr>
      <vt:lpstr>Interactions between Users and Queries are hard</vt:lpstr>
      <vt:lpstr>Browsing &amp; Understanding existing Queries is hard</vt:lpstr>
      <vt:lpstr>Can Query Visualization help?</vt:lpstr>
      <vt:lpstr>Four principal ways for Query Interpretation</vt:lpstr>
      <vt:lpstr>"A picture is worth 1000 words"</vt:lpstr>
      <vt:lpstr>Query Visualization vs. Visual Query Languages</vt:lpstr>
      <vt:lpstr>Visual Interpretation vs. Visual Composition</vt:lpstr>
      <vt:lpstr>The Challenge</vt:lpstr>
      <vt:lpstr>Agenda</vt:lpstr>
      <vt:lpstr>Inspiration from Diagramatic Reasoning</vt:lpstr>
      <vt:lpstr>DB schemas as familiar visual construct</vt:lpstr>
      <vt:lpstr>Incremental Complexity</vt:lpstr>
      <vt:lpstr>Logical transformations</vt:lpstr>
      <vt:lpstr>QueryViz for Query Intent, not Debugging</vt:lpstr>
      <vt:lpstr>http://queryviz.com</vt:lpstr>
      <vt:lpstr>Wide Open Questions</vt:lpstr>
      <vt:lpstr>Wide Open Questions</vt:lpstr>
      <vt:lpstr>Wide Open Questions</vt:lpstr>
      <vt:lpstr>Wide Open Questions</vt:lpstr>
      <vt:lpstr>The Vision in a Nutshell</vt:lpstr>
    </vt:vector>
  </TitlesOfParts>
  <Company/>
  <LinksUpToDate>false</LinksUpToDate>
  <SharedDoc>false</SharedDoc>
  <HyperlinkBase>http://www.dbai.tuwien.ac.at/staff/gatter/work/AAAI_2006_Presentation_Table_Extraction_Spatial_Reasoning.pdf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Extraction Using Spatial Reasoning on the CSS2 Visual Box Model</dc:title>
  <dc:creator>Wolfgang Gatterbauer</dc:creator>
  <cp:keywords>Table extraction, table recognition, table understanding, spatial reasoning</cp:keywords>
  <cp:lastModifiedBy>Gatterbauer, Wolfgang</cp:lastModifiedBy>
  <cp:revision>1531</cp:revision>
  <cp:lastPrinted>2011-09-25T22:37:48Z</cp:lastPrinted>
  <dcterms:created xsi:type="dcterms:W3CDTF">2010-03-14T06:18:23Z</dcterms:created>
  <dcterms:modified xsi:type="dcterms:W3CDTF">2020-08-31T15:09:46Z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